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96" r:id="rId2"/>
  </p:sldMasterIdLst>
  <p:notesMasterIdLst>
    <p:notesMasterId r:id="rId45"/>
  </p:notesMasterIdLst>
  <p:handoutMasterIdLst>
    <p:handoutMasterId r:id="rId46"/>
  </p:handoutMasterIdLst>
  <p:sldIdLst>
    <p:sldId id="257" r:id="rId3"/>
    <p:sldId id="258" r:id="rId4"/>
    <p:sldId id="271" r:id="rId5"/>
    <p:sldId id="272" r:id="rId6"/>
    <p:sldId id="273" r:id="rId7"/>
    <p:sldId id="274" r:id="rId8"/>
    <p:sldId id="259" r:id="rId9"/>
    <p:sldId id="260" r:id="rId10"/>
    <p:sldId id="275" r:id="rId11"/>
    <p:sldId id="261" r:id="rId12"/>
    <p:sldId id="262" r:id="rId13"/>
    <p:sldId id="276" r:id="rId14"/>
    <p:sldId id="277" r:id="rId15"/>
    <p:sldId id="278" r:id="rId16"/>
    <p:sldId id="279" r:id="rId17"/>
    <p:sldId id="280" r:id="rId18"/>
    <p:sldId id="281" r:id="rId19"/>
    <p:sldId id="282" r:id="rId20"/>
    <p:sldId id="263" r:id="rId21"/>
    <p:sldId id="265" r:id="rId22"/>
    <p:sldId id="283" r:id="rId23"/>
    <p:sldId id="284" r:id="rId24"/>
    <p:sldId id="285" r:id="rId25"/>
    <p:sldId id="286" r:id="rId26"/>
    <p:sldId id="287" r:id="rId27"/>
    <p:sldId id="289" r:id="rId28"/>
    <p:sldId id="290" r:id="rId29"/>
    <p:sldId id="291" r:id="rId30"/>
    <p:sldId id="292" r:id="rId31"/>
    <p:sldId id="293" r:id="rId32"/>
    <p:sldId id="294" r:id="rId33"/>
    <p:sldId id="295" r:id="rId34"/>
    <p:sldId id="296" r:id="rId35"/>
    <p:sldId id="297" r:id="rId36"/>
    <p:sldId id="298" r:id="rId37"/>
    <p:sldId id="299" r:id="rId38"/>
    <p:sldId id="300" r:id="rId39"/>
    <p:sldId id="301" r:id="rId40"/>
    <p:sldId id="302" r:id="rId41"/>
    <p:sldId id="303" r:id="rId42"/>
    <p:sldId id="304" r:id="rId43"/>
    <p:sldId id="305" r:id="rId4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7296" userDrawn="1">
          <p15:clr>
            <a:srgbClr val="A4A3A4"/>
          </p15:clr>
        </p15:guide>
        <p15:guide id="4" orient="horz" pos="412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89911" autoAdjust="0"/>
  </p:normalViewPr>
  <p:slideViewPr>
    <p:cSldViewPr snapToGrid="0">
      <p:cViewPr varScale="1">
        <p:scale>
          <a:sx n="80" d="100"/>
          <a:sy n="80" d="100"/>
        </p:scale>
        <p:origin x="378" y="90"/>
      </p:cViewPr>
      <p:guideLst>
        <p:guide orient="horz" pos="2160"/>
        <p:guide pos="3840"/>
        <p:guide pos="7296"/>
        <p:guide orient="horz" pos="4128"/>
      </p:guideLst>
    </p:cSldViewPr>
  </p:slideViewPr>
  <p:notesTextViewPr>
    <p:cViewPr>
      <p:scale>
        <a:sx n="3" d="2"/>
        <a:sy n="3" d="2"/>
      </p:scale>
      <p:origin x="0" y="0"/>
    </p:cViewPr>
  </p:notesTextViewPr>
  <p:notesViewPr>
    <p:cSldViewPr snapToGrid="0" showGuides="1">
      <p:cViewPr varScale="1">
        <p:scale>
          <a:sx n="76" d="100"/>
          <a:sy n="76" d="100"/>
        </p:scale>
        <p:origin x="2538"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viewProps" Target="viewProps.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8796EA6-6F25-4F19-87BA-7ADCC16DAEFF}" type="datetimeFigureOut">
              <a:rPr lang="en-US" smtClean="0"/>
              <a:t>7/25/2016</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64E50CC-F33A-4EF4-9F12-93EC4A21A0CF}" type="slidenum">
              <a:rPr lang="en-US" smtClean="0"/>
              <a:t>‹#›</a:t>
            </a:fld>
            <a:endParaRPr lang="en-US" dirty="0"/>
          </a:p>
        </p:txBody>
      </p:sp>
    </p:spTree>
    <p:extLst>
      <p:ext uri="{BB962C8B-B14F-4D97-AF65-F5344CB8AC3E}">
        <p14:creationId xmlns:p14="http://schemas.microsoft.com/office/powerpoint/2010/main" val="13232950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9C172E-A8B5-46F6-B05C-DFA3E2E0F207}" type="datetimeFigureOut">
              <a:rPr lang="en-US" smtClean="0"/>
              <a:t>7/25/2016</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674CE4-FBD8-4481-AEFB-CA53E599A745}" type="slidenum">
              <a:rPr lang="en-US" smtClean="0"/>
              <a:t>‹#›</a:t>
            </a:fld>
            <a:endParaRPr lang="en-US" dirty="0"/>
          </a:p>
        </p:txBody>
      </p:sp>
    </p:spTree>
    <p:extLst>
      <p:ext uri="{BB962C8B-B14F-4D97-AF65-F5344CB8AC3E}">
        <p14:creationId xmlns:p14="http://schemas.microsoft.com/office/powerpoint/2010/main" val="12732681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1</a:t>
            </a:fld>
            <a:endParaRPr lang="en-US" dirty="0"/>
          </a:p>
        </p:txBody>
      </p:sp>
    </p:spTree>
    <p:extLst>
      <p:ext uri="{BB962C8B-B14F-4D97-AF65-F5344CB8AC3E}">
        <p14:creationId xmlns:p14="http://schemas.microsoft.com/office/powerpoint/2010/main" val="21479742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How presentation will benefit audience: Adult learners are more interested in a subject if they know how or why it is important to them.</a:t>
            </a:r>
          </a:p>
          <a:p>
            <a:pPr marL="171450" indent="-171450">
              <a:buFont typeface="Arial" panose="020B0604020202020204" pitchFamily="34" charset="0"/>
              <a:buChar char="•"/>
            </a:pPr>
            <a:r>
              <a:rPr lang="en-US" dirty="0"/>
              <a:t>Presenter’s level of expertise in the subject: Briefly state your credentials in this area, or explain why participants should listen to you.</a:t>
            </a:r>
          </a:p>
        </p:txBody>
      </p:sp>
      <p:sp>
        <p:nvSpPr>
          <p:cNvPr id="4" name="Slide Number Placeholder 3"/>
          <p:cNvSpPr>
            <a:spLocks noGrp="1"/>
          </p:cNvSpPr>
          <p:nvPr>
            <p:ph type="sldNum" sz="quarter" idx="10"/>
          </p:nvPr>
        </p:nvSpPr>
        <p:spPr/>
        <p:txBody>
          <a:bodyPr/>
          <a:lstStyle/>
          <a:p>
            <a:fld id="{CF2FD335-6D8E-486A-8F5F-DFC7325903FF}" type="slidenum">
              <a:rPr lang="en-US" smtClean="0"/>
              <a:t>2</a:t>
            </a:fld>
            <a:endParaRPr lang="en-US" dirty="0"/>
          </a:p>
        </p:txBody>
      </p:sp>
    </p:spTree>
    <p:extLst>
      <p:ext uri="{BB962C8B-B14F-4D97-AF65-F5344CB8AC3E}">
        <p14:creationId xmlns:p14="http://schemas.microsoft.com/office/powerpoint/2010/main" val="1188670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Lesson descriptions should be brief.</a:t>
            </a:r>
          </a:p>
          <a:p>
            <a:endParaRPr lang="en-US" dirty="0"/>
          </a:p>
        </p:txBody>
      </p:sp>
      <p:sp>
        <p:nvSpPr>
          <p:cNvPr id="4" name="Slide Number Placeholder 3"/>
          <p:cNvSpPr>
            <a:spLocks noGrp="1"/>
          </p:cNvSpPr>
          <p:nvPr>
            <p:ph type="sldNum" sz="quarter" idx="10"/>
          </p:nvPr>
        </p:nvSpPr>
        <p:spPr/>
        <p:txBody>
          <a:bodyPr/>
          <a:lstStyle/>
          <a:p>
            <a:fld id="{CF2FD335-6D8E-486A-8F5F-DFC7325903FF}" type="slidenum">
              <a:rPr lang="en-US" smtClean="0"/>
              <a:t>7</a:t>
            </a:fld>
            <a:endParaRPr lang="en-US" dirty="0"/>
          </a:p>
        </p:txBody>
      </p:sp>
    </p:spTree>
    <p:extLst>
      <p:ext uri="{BB962C8B-B14F-4D97-AF65-F5344CB8AC3E}">
        <p14:creationId xmlns:p14="http://schemas.microsoft.com/office/powerpoint/2010/main" val="9558711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Example objectives</a:t>
            </a:r>
          </a:p>
          <a:p>
            <a:pPr marL="0" indent="0">
              <a:buFont typeface="Arial" panose="020B0604020202020204" pitchFamily="34" charset="0"/>
              <a:buNone/>
            </a:pPr>
            <a:r>
              <a:rPr lang="en-US" dirty="0"/>
              <a:t>At the end of this lesson, you will be able to:</a:t>
            </a:r>
          </a:p>
          <a:p>
            <a:pPr marL="171450" indent="-171450">
              <a:buFont typeface="Arial" panose="020B0604020202020204" pitchFamily="34" charset="0"/>
              <a:buChar char="•"/>
            </a:pPr>
            <a:r>
              <a:rPr lang="en-US" dirty="0"/>
              <a:t>Save files to the team Web server.</a:t>
            </a:r>
          </a:p>
          <a:p>
            <a:pPr marL="171450" indent="-171450">
              <a:buFont typeface="Arial" panose="020B0604020202020204" pitchFamily="34" charset="0"/>
              <a:buChar char="•"/>
            </a:pPr>
            <a:r>
              <a:rPr lang="en-US" dirty="0"/>
              <a:t>Move files to different locations on the team Web server.</a:t>
            </a:r>
          </a:p>
          <a:p>
            <a:pPr marL="171450" indent="-171450">
              <a:buFont typeface="Arial" panose="020B0604020202020204" pitchFamily="34" charset="0"/>
              <a:buChar char="•"/>
            </a:pPr>
            <a:r>
              <a:rPr lang="en-US" dirty="0"/>
              <a:t>Share files on the team Web server.</a:t>
            </a:r>
          </a:p>
          <a:p>
            <a:endParaRPr lang="en-US" dirty="0"/>
          </a:p>
          <a:p>
            <a:endParaRPr lang="en-US" dirty="0"/>
          </a:p>
        </p:txBody>
      </p:sp>
      <p:sp>
        <p:nvSpPr>
          <p:cNvPr id="4" name="Slide Number Placeholder 3"/>
          <p:cNvSpPr>
            <a:spLocks noGrp="1"/>
          </p:cNvSpPr>
          <p:nvPr>
            <p:ph type="sldNum" sz="quarter" idx="10"/>
          </p:nvPr>
        </p:nvSpPr>
        <p:spPr/>
        <p:txBody>
          <a:bodyPr/>
          <a:lstStyle/>
          <a:p>
            <a:fld id="{CF2FD335-6D8E-486A-8F5F-DFC7325903FF}" type="slidenum">
              <a:rPr lang="en-US" smtClean="0"/>
              <a:t>8</a:t>
            </a:fld>
            <a:endParaRPr lang="en-US" dirty="0"/>
          </a:p>
        </p:txBody>
      </p:sp>
    </p:spTree>
    <p:extLst>
      <p:ext uri="{BB962C8B-B14F-4D97-AF65-F5344CB8AC3E}">
        <p14:creationId xmlns:p14="http://schemas.microsoft.com/office/powerpoint/2010/main" val="30694413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00B302-F4DC-4547-9C74-CF794137D166}" type="slidenum">
              <a:rPr lang="en-US" smtClean="0"/>
              <a:t>19</a:t>
            </a:fld>
            <a:endParaRPr lang="en-US" dirty="0"/>
          </a:p>
        </p:txBody>
      </p:sp>
    </p:spTree>
    <p:extLst>
      <p:ext uri="{BB962C8B-B14F-4D97-AF65-F5344CB8AC3E}">
        <p14:creationId xmlns:p14="http://schemas.microsoft.com/office/powerpoint/2010/main" val="9086555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7213577" y="3810001"/>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4" name="Rectangle 23"/>
          <p:cNvSpPr/>
          <p:nvPr/>
        </p:nvSpPr>
        <p:spPr>
          <a:xfrm flipV="1">
            <a:off x="7213601" y="3897010"/>
            <a:ext cx="49784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5" name="Rectangle 24"/>
          <p:cNvSpPr/>
          <p:nvPr/>
        </p:nvSpPr>
        <p:spPr>
          <a:xfrm flipV="1">
            <a:off x="7213601" y="4115167"/>
            <a:ext cx="49784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6" name="Rectangle 25"/>
          <p:cNvSpPr/>
          <p:nvPr/>
        </p:nvSpPr>
        <p:spPr>
          <a:xfrm flipV="1">
            <a:off x="7213600" y="4164403"/>
            <a:ext cx="262128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7" name="Rectangle 26"/>
          <p:cNvSpPr/>
          <p:nvPr/>
        </p:nvSpPr>
        <p:spPr>
          <a:xfrm flipV="1">
            <a:off x="7213600" y="4199572"/>
            <a:ext cx="262128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0" name="Rounded Rectangle 29"/>
          <p:cNvSpPr/>
          <p:nvPr/>
        </p:nvSpPr>
        <p:spPr bwMode="white">
          <a:xfrm>
            <a:off x="7213600" y="3962400"/>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1" name="Rounded Rectangle 30"/>
          <p:cNvSpPr/>
          <p:nvPr/>
        </p:nvSpPr>
        <p:spPr bwMode="white">
          <a:xfrm>
            <a:off x="9835343" y="406098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7" name="Rectangle 6"/>
          <p:cNvSpPr/>
          <p:nvPr/>
        </p:nvSpPr>
        <p:spPr>
          <a:xfrm>
            <a:off x="1" y="3649662"/>
            <a:ext cx="12192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0" name="Rectangle 9"/>
          <p:cNvSpPr/>
          <p:nvPr/>
        </p:nvSpPr>
        <p:spPr>
          <a:xfrm>
            <a:off x="1" y="3675528"/>
            <a:ext cx="12192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1" name="Rectangle 10"/>
          <p:cNvSpPr/>
          <p:nvPr/>
        </p:nvSpPr>
        <p:spPr>
          <a:xfrm flipV="1">
            <a:off x="8552068" y="3643090"/>
            <a:ext cx="3639933"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9" name="Rectangle 18"/>
          <p:cNvSpPr/>
          <p:nvPr/>
        </p:nvSpPr>
        <p:spPr>
          <a:xfrm>
            <a:off x="0" y="0"/>
            <a:ext cx="12192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8" name="Date Placeholder 27"/>
          <p:cNvSpPr>
            <a:spLocks noGrp="1"/>
          </p:cNvSpPr>
          <p:nvPr>
            <p:ph type="dt" sz="half" idx="10"/>
          </p:nvPr>
        </p:nvSpPr>
        <p:spPr>
          <a:xfrm>
            <a:off x="8940800" y="4206240"/>
            <a:ext cx="1280160" cy="457200"/>
          </a:xfrm>
        </p:spPr>
        <p:txBody>
          <a:bodyPr/>
          <a:lstStyle/>
          <a:p>
            <a:fld id="{4E708F12-96AD-4ED4-8132-A78F5E42C1F5}" type="datetime1">
              <a:rPr lang="en-US" smtClean="0"/>
              <a:t>7/25/2016</a:t>
            </a:fld>
            <a:endParaRPr lang="en-US" dirty="0"/>
          </a:p>
        </p:txBody>
      </p:sp>
      <p:sp>
        <p:nvSpPr>
          <p:cNvPr id="17" name="Footer Placeholder 16"/>
          <p:cNvSpPr>
            <a:spLocks noGrp="1"/>
          </p:cNvSpPr>
          <p:nvPr>
            <p:ph type="ftr" sz="quarter" idx="11"/>
          </p:nvPr>
        </p:nvSpPr>
        <p:spPr>
          <a:xfrm>
            <a:off x="7213600" y="4205288"/>
            <a:ext cx="1727200" cy="457200"/>
          </a:xfrm>
        </p:spPr>
        <p:txBody>
          <a:bodyPr/>
          <a:lstStyle/>
          <a:p>
            <a:endParaRPr lang="en-US" dirty="0"/>
          </a:p>
        </p:txBody>
      </p:sp>
      <p:sp>
        <p:nvSpPr>
          <p:cNvPr id="29" name="Slide Number Placeholder 28"/>
          <p:cNvSpPr>
            <a:spLocks noGrp="1"/>
          </p:cNvSpPr>
          <p:nvPr>
            <p:ph type="sldNum" sz="quarter" idx="12"/>
          </p:nvPr>
        </p:nvSpPr>
        <p:spPr>
          <a:xfrm>
            <a:off x="11093451" y="1136"/>
            <a:ext cx="996949" cy="365760"/>
          </a:xfrm>
        </p:spPr>
        <p:txBody>
          <a:bodyPr/>
          <a:lstStyle>
            <a:lvl1pPr algn="r">
              <a:defRPr sz="1800">
                <a:solidFill>
                  <a:schemeClr val="bg1"/>
                </a:solidFill>
              </a:defRPr>
            </a:lvl1pPr>
          </a:lstStyle>
          <a:p>
            <a:fld id="{401CF334-2D5C-4859-84A6-CA7E6E43FAEB}" type="slidenum">
              <a:rPr lang="en-US" smtClean="0"/>
              <a:t>‹#›</a:t>
            </a:fld>
            <a:endParaRPr lang="en-US" dirty="0"/>
          </a:p>
        </p:txBody>
      </p:sp>
      <p:sp>
        <p:nvSpPr>
          <p:cNvPr id="9" name="Subtitle 8"/>
          <p:cNvSpPr>
            <a:spLocks noGrp="1"/>
          </p:cNvSpPr>
          <p:nvPr>
            <p:ph type="subTitle" idx="1"/>
          </p:nvPr>
        </p:nvSpPr>
        <p:spPr>
          <a:xfrm>
            <a:off x="609600" y="3899938"/>
            <a:ext cx="6604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8" name="Title 7"/>
          <p:cNvSpPr>
            <a:spLocks noGrp="1"/>
          </p:cNvSpPr>
          <p:nvPr>
            <p:ph type="ctrTitle"/>
          </p:nvPr>
        </p:nvSpPr>
        <p:spPr>
          <a:xfrm>
            <a:off x="609600" y="2401888"/>
            <a:ext cx="11277600" cy="1470025"/>
          </a:xfrm>
        </p:spPr>
        <p:txBody>
          <a:bodyPr anchor="b"/>
          <a:lstStyle>
            <a:lvl1pPr>
              <a:defRPr sz="4400">
                <a:solidFill>
                  <a:schemeClr val="bg1"/>
                </a:solidFill>
              </a:defRPr>
            </a:lvl1pPr>
          </a:lstStyle>
          <a:p>
            <a:r>
              <a:rPr kumimoji="0" lang="en-US"/>
              <a:t>Click to edit Master title style</a:t>
            </a:r>
          </a:p>
        </p:txBody>
      </p:sp>
    </p:spTree>
    <p:extLst>
      <p:ext uri="{BB962C8B-B14F-4D97-AF65-F5344CB8AC3E}">
        <p14:creationId xmlns:p14="http://schemas.microsoft.com/office/powerpoint/2010/main" val="3601152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B7FA170-8299-44AD-AEEF-FC686C3D7804}" type="datetime1">
              <a:rPr lang="en-US" smtClean="0"/>
              <a:t>7/25/2016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
        <p:nvSpPr>
          <p:cNvPr id="3" name="Vertical Text Placeholder 2"/>
          <p:cNvSpPr>
            <a:spLocks noGrp="1"/>
          </p:cNvSpPr>
          <p:nvPr>
            <p:ph type="body" orient="vert" idx="1"/>
          </p:nvPr>
        </p:nvSpPr>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p:txBody>
          <a:bodyPr/>
          <a:lstStyle/>
          <a:p>
            <a:r>
              <a:rPr kumimoji="0" lang="en-US"/>
              <a:t>Click to edit Master title style</a:t>
            </a:r>
          </a:p>
        </p:txBody>
      </p:sp>
    </p:spTree>
    <p:extLst>
      <p:ext uri="{BB962C8B-B14F-4D97-AF65-F5344CB8AC3E}">
        <p14:creationId xmlns:p14="http://schemas.microsoft.com/office/powerpoint/2010/main" val="3467844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231763A-68EC-4ECD-9620-D9FE9CDDD622}" type="datetime1">
              <a:rPr lang="en-US" smtClean="0"/>
              <a:t>7/25/2016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
        <p:nvSpPr>
          <p:cNvPr id="3" name="Vertical Text Placeholder 2"/>
          <p:cNvSpPr>
            <a:spLocks noGrp="1"/>
          </p:cNvSpPr>
          <p:nvPr>
            <p:ph type="body" orient="vert" idx="1"/>
          </p:nvPr>
        </p:nvSpPr>
        <p:spPr>
          <a:xfrm>
            <a:off x="609600" y="1143000"/>
            <a:ext cx="8331200" cy="5448300"/>
          </a:xfrm>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Vertical Title 1"/>
          <p:cNvSpPr>
            <a:spLocks noGrp="1"/>
          </p:cNvSpPr>
          <p:nvPr>
            <p:ph type="title" orient="vert"/>
          </p:nvPr>
        </p:nvSpPr>
        <p:spPr>
          <a:xfrm>
            <a:off x="9042400" y="1143000"/>
            <a:ext cx="2540000" cy="5448300"/>
          </a:xfrm>
        </p:spPr>
        <p:txBody>
          <a:bodyPr vert="eaVert"/>
          <a:lstStyle/>
          <a:p>
            <a:r>
              <a:rPr kumimoji="0" lang="en-US"/>
              <a:t>Click to edit Master title style</a:t>
            </a:r>
          </a:p>
        </p:txBody>
      </p:sp>
    </p:spTree>
    <p:extLst>
      <p:ext uri="{BB962C8B-B14F-4D97-AF65-F5344CB8AC3E}">
        <p14:creationId xmlns:p14="http://schemas.microsoft.com/office/powerpoint/2010/main" val="2978088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B98BEDD-6160-49BB-B372-861DE7DE9BA5}" type="datetime1">
              <a:rPr lang="en-US" smtClean="0"/>
              <a:t>7/25/2016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
        <p:nvSpPr>
          <p:cNvPr id="3" name="Content Placeholder 2"/>
          <p:cNvSpPr>
            <a:spLocks noGrp="1"/>
          </p:cNvSpPr>
          <p:nvPr>
            <p:ph idx="1"/>
          </p:nvPr>
        </p:nvSpPr>
        <p:spPr/>
        <p:txBody>
          <a:body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p:txBody>
          <a:bodyPr/>
          <a:lstStyle/>
          <a:p>
            <a:r>
              <a:rPr kumimoji="0" lang="en-US"/>
              <a:t>Click to edit Master title style</a:t>
            </a:r>
          </a:p>
        </p:txBody>
      </p:sp>
    </p:spTree>
    <p:extLst>
      <p:ext uri="{BB962C8B-B14F-4D97-AF65-F5344CB8AC3E}">
        <p14:creationId xmlns:p14="http://schemas.microsoft.com/office/powerpoint/2010/main" val="3594303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AAE819F-B7FD-4B29-8F66-9E318144BC2A}" type="datetime1">
              <a:rPr lang="en-US" smtClean="0"/>
              <a:t>7/25/2016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
        <p:nvSpPr>
          <p:cNvPr id="3" name="Text Placeholder 2"/>
          <p:cNvSpPr>
            <a:spLocks noGrp="1"/>
          </p:cNvSpPr>
          <p:nvPr>
            <p:ph type="body" idx="1"/>
          </p:nvPr>
        </p:nvSpPr>
        <p:spPr>
          <a:xfrm>
            <a:off x="963084" y="3367088"/>
            <a:ext cx="103632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Edit Master text styles</a:t>
            </a:r>
          </a:p>
        </p:txBody>
      </p:sp>
      <p:sp>
        <p:nvSpPr>
          <p:cNvPr id="2" name="Title 1"/>
          <p:cNvSpPr>
            <a:spLocks noGrp="1"/>
          </p:cNvSpPr>
          <p:nvPr>
            <p:ph type="title"/>
          </p:nvPr>
        </p:nvSpPr>
        <p:spPr>
          <a:xfrm>
            <a:off x="963084" y="1981201"/>
            <a:ext cx="10363200" cy="1362075"/>
          </a:xfrm>
        </p:spPr>
        <p:txBody>
          <a:bodyPr anchor="b">
            <a:noAutofit/>
          </a:bodyPr>
          <a:lstStyle>
            <a:lvl1pPr algn="l">
              <a:buNone/>
              <a:defRPr sz="4300" b="1" cap="none" baseline="0">
                <a:ln w="12700">
                  <a:solidFill>
                    <a:schemeClr val="accent2">
                      <a:shade val="90000"/>
                      <a:satMod val="150000"/>
                    </a:schemeClr>
                  </a:solidFill>
                </a:ln>
                <a:solidFill>
                  <a:schemeClr val="accent2"/>
                </a:solidFill>
                <a:effectLst/>
              </a:defRPr>
            </a:lvl1pPr>
          </a:lstStyle>
          <a:p>
            <a:r>
              <a:rPr kumimoji="0" lang="en-US"/>
              <a:t>Click to edit Master title style</a:t>
            </a:r>
            <a:endParaRPr kumimoji="0" lang="en-US" dirty="0"/>
          </a:p>
        </p:txBody>
      </p:sp>
    </p:spTree>
    <p:extLst>
      <p:ext uri="{BB962C8B-B14F-4D97-AF65-F5344CB8AC3E}">
        <p14:creationId xmlns:p14="http://schemas.microsoft.com/office/powerpoint/2010/main" val="270512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4CA159C-B6E0-4F10-9F4A-2FA57003B139}" type="datetime1">
              <a:rPr lang="en-US" smtClean="0"/>
              <a:t>7/25/2016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
        <p:nvSpPr>
          <p:cNvPr id="4" name="Content Placeholder 3"/>
          <p:cNvSpPr>
            <a:spLocks noGrp="1"/>
          </p:cNvSpPr>
          <p:nvPr>
            <p:ph sz="half" idx="2"/>
          </p:nvPr>
        </p:nvSpPr>
        <p:spPr>
          <a:xfrm>
            <a:off x="6197600" y="2249425"/>
            <a:ext cx="5384800" cy="4341875"/>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Content Placeholder 2"/>
          <p:cNvSpPr>
            <a:spLocks noGrp="1"/>
          </p:cNvSpPr>
          <p:nvPr>
            <p:ph sz="half" idx="1"/>
          </p:nvPr>
        </p:nvSpPr>
        <p:spPr>
          <a:xfrm>
            <a:off x="609600" y="2249425"/>
            <a:ext cx="5384800" cy="4341875"/>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p:txBody>
          <a:bodyPr/>
          <a:lstStyle/>
          <a:p>
            <a:r>
              <a:rPr kumimoji="0" lang="en-US"/>
              <a:t>Click to edit Master title style</a:t>
            </a:r>
          </a:p>
        </p:txBody>
      </p:sp>
    </p:spTree>
    <p:extLst>
      <p:ext uri="{BB962C8B-B14F-4D97-AF65-F5344CB8AC3E}">
        <p14:creationId xmlns:p14="http://schemas.microsoft.com/office/powerpoint/2010/main" val="3446445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0" orient="horz" pos="2160" userDrawn="1">
          <p15:clr>
            <a:srgbClr val="FBAE40"/>
          </p15:clr>
        </p15:guide>
        <p15:guide id="1"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6" name="Date Placeholder 25"/>
          <p:cNvSpPr>
            <a:spLocks noGrp="1"/>
          </p:cNvSpPr>
          <p:nvPr>
            <p:ph type="dt" sz="half" idx="10"/>
          </p:nvPr>
        </p:nvSpPr>
        <p:spPr/>
        <p:txBody>
          <a:bodyPr rtlCol="0"/>
          <a:lstStyle/>
          <a:p>
            <a:fld id="{8170CBBB-D1D1-4386-A5E9-07F3477B78F3}" type="datetime1">
              <a:rPr lang="en-US" smtClean="0"/>
              <a:t>7/25/2016</a:t>
            </a:fld>
            <a:endParaRPr lang="en-US" dirty="0"/>
          </a:p>
        </p:txBody>
      </p:sp>
      <p:sp>
        <p:nvSpPr>
          <p:cNvPr id="27" name="Slide Number Placeholder 26"/>
          <p:cNvSpPr>
            <a:spLocks noGrp="1"/>
          </p:cNvSpPr>
          <p:nvPr>
            <p:ph type="sldNum" sz="quarter" idx="11"/>
          </p:nvPr>
        </p:nvSpPr>
        <p:spPr/>
        <p:txBody>
          <a:bodyPr rtlCol="0"/>
          <a:lstStyle/>
          <a:p>
            <a:fld id="{401CF334-2D5C-4859-84A6-CA7E6E43FAEB}" type="slidenum">
              <a:rPr lang="en-US" smtClean="0"/>
              <a:t>‹#›</a:t>
            </a:fld>
            <a:endParaRPr lang="en-US" dirty="0"/>
          </a:p>
        </p:txBody>
      </p:sp>
      <p:sp>
        <p:nvSpPr>
          <p:cNvPr id="28" name="Footer Placeholder 27"/>
          <p:cNvSpPr>
            <a:spLocks noGrp="1"/>
          </p:cNvSpPr>
          <p:nvPr>
            <p:ph type="ftr" sz="quarter" idx="12"/>
          </p:nvPr>
        </p:nvSpPr>
        <p:spPr/>
        <p:txBody>
          <a:bodyPr rtlCol="0"/>
          <a:lstStyle/>
          <a:p>
            <a:endParaRPr lang="en-US" dirty="0"/>
          </a:p>
        </p:txBody>
      </p:sp>
      <p:sp>
        <p:nvSpPr>
          <p:cNvPr id="6" name="Content Placeholder 5"/>
          <p:cNvSpPr>
            <a:spLocks noGrp="1"/>
          </p:cNvSpPr>
          <p:nvPr>
            <p:ph sz="quarter" idx="4"/>
          </p:nvPr>
        </p:nvSpPr>
        <p:spPr>
          <a:xfrm>
            <a:off x="6291073" y="2708519"/>
            <a:ext cx="5389033"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3"/>
          </p:nvPr>
        </p:nvSpPr>
        <p:spPr>
          <a:xfrm>
            <a:off x="6294968" y="2244970"/>
            <a:ext cx="5389033" cy="457200"/>
          </a:xfrm>
          <a:solidFill>
            <a:schemeClr val="accent2">
              <a:lumMod val="60000"/>
              <a:lumOff val="4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Edit Master text styles</a:t>
            </a:r>
          </a:p>
        </p:txBody>
      </p:sp>
      <p:sp>
        <p:nvSpPr>
          <p:cNvPr id="5" name="Content Placeholder 4"/>
          <p:cNvSpPr>
            <a:spLocks noGrp="1"/>
          </p:cNvSpPr>
          <p:nvPr>
            <p:ph sz="quarter" idx="2"/>
          </p:nvPr>
        </p:nvSpPr>
        <p:spPr>
          <a:xfrm>
            <a:off x="508000" y="2708519"/>
            <a:ext cx="5388864"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1"/>
          </p:nvPr>
        </p:nvSpPr>
        <p:spPr>
          <a:xfrm>
            <a:off x="508000" y="2244970"/>
            <a:ext cx="5388864" cy="457200"/>
          </a:xfrm>
          <a:solidFill>
            <a:schemeClr val="accent2">
              <a:lumMod val="60000"/>
              <a:lumOff val="4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Edit Master text styles</a:t>
            </a:r>
          </a:p>
        </p:txBody>
      </p:sp>
      <p:sp>
        <p:nvSpPr>
          <p:cNvPr id="2" name="Title 1"/>
          <p:cNvSpPr>
            <a:spLocks noGrp="1"/>
          </p:cNvSpPr>
          <p:nvPr>
            <p:ph type="title"/>
          </p:nvPr>
        </p:nvSpPr>
        <p:spPr>
          <a:xfrm>
            <a:off x="508000" y="1143000"/>
            <a:ext cx="11176000" cy="1069848"/>
          </a:xfrm>
        </p:spPr>
        <p:txBody>
          <a:bodyPr anchor="ctr"/>
          <a:lstStyle>
            <a:lvl1pPr>
              <a:defRPr sz="4000" b="0" i="0" cap="none" baseline="0"/>
            </a:lvl1pPr>
          </a:lstStyle>
          <a:p>
            <a:r>
              <a:rPr kumimoji="0" lang="en-US"/>
              <a:t>Click to edit Master title style</a:t>
            </a:r>
          </a:p>
        </p:txBody>
      </p:sp>
    </p:spTree>
    <p:extLst>
      <p:ext uri="{BB962C8B-B14F-4D97-AF65-F5344CB8AC3E}">
        <p14:creationId xmlns:p14="http://schemas.microsoft.com/office/powerpoint/2010/main" val="370716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8778240" y="612648"/>
            <a:ext cx="1276352" cy="457200"/>
          </a:xfrm>
        </p:spPr>
        <p:txBody>
          <a:bodyPr/>
          <a:lstStyle/>
          <a:p>
            <a:fld id="{9FA4CAD8-0EA7-4615-B69B-B2F199EF3A93}" type="datetime1">
              <a:rPr lang="en-US" smtClean="0"/>
              <a:t>7/25/2016</a:t>
            </a:fld>
            <a:endParaRPr lang="en-US" dirty="0"/>
          </a:p>
        </p:txBody>
      </p:sp>
      <p:sp>
        <p:nvSpPr>
          <p:cNvPr id="4" name="Footer Placeholder 3"/>
          <p:cNvSpPr>
            <a:spLocks noGrp="1"/>
          </p:cNvSpPr>
          <p:nvPr>
            <p:ph type="ftr" sz="quarter" idx="11"/>
          </p:nvPr>
        </p:nvSpPr>
        <p:spPr>
          <a:xfrm>
            <a:off x="7010400" y="612648"/>
            <a:ext cx="1767840" cy="457200"/>
          </a:xfrm>
        </p:spPr>
        <p:txBody>
          <a:bodyPr/>
          <a:lstStyle/>
          <a:p>
            <a:endParaRPr lang="en-US" dirty="0"/>
          </a:p>
        </p:txBody>
      </p:sp>
      <p:sp>
        <p:nvSpPr>
          <p:cNvPr id="5" name="Slide Number Placeholder 4"/>
          <p:cNvSpPr>
            <a:spLocks noGrp="1"/>
          </p:cNvSpPr>
          <p:nvPr>
            <p:ph type="sldNum" sz="quarter" idx="12"/>
          </p:nvPr>
        </p:nvSpPr>
        <p:spPr>
          <a:xfrm>
            <a:off x="10899648" y="2272"/>
            <a:ext cx="1016000" cy="365760"/>
          </a:xfrm>
        </p:spPr>
        <p:txBody>
          <a:bodyPr/>
          <a:lstStyle/>
          <a:p>
            <a:fld id="{401CF334-2D5C-4859-84A6-CA7E6E43FAEB}" type="slidenum">
              <a:rPr lang="en-US" smtClean="0"/>
              <a:t>‹#›</a:t>
            </a:fld>
            <a:endParaRPr lang="en-US" dirty="0"/>
          </a:p>
        </p:txBody>
      </p:sp>
      <p:sp>
        <p:nvSpPr>
          <p:cNvPr id="2" name="Title 1"/>
          <p:cNvSpPr>
            <a:spLocks noGrp="1"/>
          </p:cNvSpPr>
          <p:nvPr>
            <p:ph type="title"/>
          </p:nvPr>
        </p:nvSpPr>
        <p:spPr>
          <a:xfrm>
            <a:off x="609600" y="1143000"/>
            <a:ext cx="10972800" cy="1069848"/>
          </a:xfrm>
        </p:spPr>
        <p:txBody>
          <a:bodyPr anchor="ctr"/>
          <a:lstStyle>
            <a:lvl1pPr>
              <a:defRPr sz="4000">
                <a:solidFill>
                  <a:schemeClr val="tx2"/>
                </a:solidFill>
              </a:defRPr>
            </a:lvl1pPr>
          </a:lstStyle>
          <a:p>
            <a:r>
              <a:rPr kumimoji="0" lang="en-US"/>
              <a:t>Click to edit Master title style</a:t>
            </a:r>
          </a:p>
        </p:txBody>
      </p:sp>
    </p:spTree>
    <p:extLst>
      <p:ext uri="{BB962C8B-B14F-4D97-AF65-F5344CB8AC3E}">
        <p14:creationId xmlns:p14="http://schemas.microsoft.com/office/powerpoint/2010/main" val="3821952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234BD7-6953-492C-921B-E68B2D7F14C8}" type="datetime1">
              <a:rPr lang="en-US" smtClean="0"/>
              <a:t>7/25/2016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135695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5A17D9B-D4D3-4E23-88DF-2E354FA43196}" type="datetime1">
              <a:rPr lang="en-US" smtClean="0"/>
              <a:t>7/25/2016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
        <p:nvSpPr>
          <p:cNvPr id="4" name="Content Placeholder 3"/>
          <p:cNvSpPr>
            <a:spLocks noGrp="1"/>
          </p:cNvSpPr>
          <p:nvPr>
            <p:ph sz="half" idx="1"/>
          </p:nvPr>
        </p:nvSpPr>
        <p:spPr>
          <a:xfrm>
            <a:off x="203200" y="776287"/>
            <a:ext cx="6803136" cy="5805083"/>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7137995" y="2010727"/>
            <a:ext cx="4511040" cy="4580573"/>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Edit Master text styles</a:t>
            </a:r>
          </a:p>
        </p:txBody>
      </p:sp>
      <p:sp>
        <p:nvSpPr>
          <p:cNvPr id="2" name="Title 1"/>
          <p:cNvSpPr>
            <a:spLocks noGrp="1"/>
          </p:cNvSpPr>
          <p:nvPr>
            <p:ph type="title"/>
          </p:nvPr>
        </p:nvSpPr>
        <p:spPr>
          <a:xfrm>
            <a:off x="7137995" y="1101970"/>
            <a:ext cx="4511040" cy="877824"/>
          </a:xfrm>
        </p:spPr>
        <p:txBody>
          <a:bodyPr anchor="b"/>
          <a:lstStyle>
            <a:lvl1pPr algn="l">
              <a:buNone/>
              <a:defRPr sz="1800" b="1"/>
            </a:lvl1pPr>
          </a:lstStyle>
          <a:p>
            <a:r>
              <a:rPr kumimoji="0" lang="en-US"/>
              <a:t>Click to edit Master title style</a:t>
            </a:r>
          </a:p>
        </p:txBody>
      </p:sp>
    </p:spTree>
    <p:extLst>
      <p:ext uri="{BB962C8B-B14F-4D97-AF65-F5344CB8AC3E}">
        <p14:creationId xmlns:p14="http://schemas.microsoft.com/office/powerpoint/2010/main" val="498685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41F67C5-D04E-4576-B61C-12ABA14BBD6C}" type="datetime1">
              <a:rPr lang="en-US" smtClean="0"/>
              <a:t>7/25/2016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
        <p:nvSpPr>
          <p:cNvPr id="3" name="Picture Placeholder 2"/>
          <p:cNvSpPr>
            <a:spLocks noGrp="1"/>
          </p:cNvSpPr>
          <p:nvPr>
            <p:ph type="pic" idx="1"/>
          </p:nvPr>
        </p:nvSpPr>
        <p:spPr>
          <a:xfrm>
            <a:off x="538228" y="1143000"/>
            <a:ext cx="6096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8117924" y="3274309"/>
            <a:ext cx="34544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Edit Master text styles</a:t>
            </a:r>
          </a:p>
        </p:txBody>
      </p:sp>
      <p:sp>
        <p:nvSpPr>
          <p:cNvPr id="2" name="Title 1"/>
          <p:cNvSpPr>
            <a:spLocks noGrp="1"/>
          </p:cNvSpPr>
          <p:nvPr>
            <p:ph type="title"/>
          </p:nvPr>
        </p:nvSpPr>
        <p:spPr>
          <a:xfrm>
            <a:off x="7253913" y="1109161"/>
            <a:ext cx="782404" cy="4681637"/>
          </a:xfrm>
        </p:spPr>
        <p:txBody>
          <a:bodyPr vert="vert270" lIns="45720" tIns="0" rIns="45720" anchor="t"/>
          <a:lstStyle>
            <a:lvl1pPr algn="ctr">
              <a:buNone/>
              <a:defRPr sz="2000" b="1"/>
            </a:lvl1pPr>
          </a:lstStyle>
          <a:p>
            <a:r>
              <a:rPr kumimoji="0" lang="en-US"/>
              <a:t>Click to edit Master title style</a:t>
            </a:r>
          </a:p>
        </p:txBody>
      </p:sp>
    </p:spTree>
    <p:extLst>
      <p:ext uri="{BB962C8B-B14F-4D97-AF65-F5344CB8AC3E}">
        <p14:creationId xmlns:p14="http://schemas.microsoft.com/office/powerpoint/2010/main" val="1883619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9"/>
            <a:ext cx="12192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9" name="Rectangle 28"/>
          <p:cNvSpPr/>
          <p:nvPr/>
        </p:nvSpPr>
        <p:spPr>
          <a:xfrm>
            <a:off x="0" y="-1"/>
            <a:ext cx="12192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0" name="Rectangle 29"/>
          <p:cNvSpPr/>
          <p:nvPr/>
        </p:nvSpPr>
        <p:spPr>
          <a:xfrm>
            <a:off x="1" y="308277"/>
            <a:ext cx="12192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1" name="Rectangle 30"/>
          <p:cNvSpPr/>
          <p:nvPr/>
        </p:nvSpPr>
        <p:spPr>
          <a:xfrm flipV="1">
            <a:off x="7213577" y="360247"/>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2" name="Rectangle 31"/>
          <p:cNvSpPr/>
          <p:nvPr/>
        </p:nvSpPr>
        <p:spPr>
          <a:xfrm flipV="1">
            <a:off x="7213601" y="440113"/>
            <a:ext cx="49784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3" name="Rounded Rectangle 32"/>
          <p:cNvSpPr/>
          <p:nvPr/>
        </p:nvSpPr>
        <p:spPr bwMode="white">
          <a:xfrm>
            <a:off x="7209785" y="497504"/>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4" name="Rounded Rectangle 33"/>
          <p:cNvSpPr/>
          <p:nvPr/>
        </p:nvSpPr>
        <p:spPr bwMode="white">
          <a:xfrm>
            <a:off x="9831528" y="58894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5" name="Rectangle 34"/>
          <p:cNvSpPr/>
          <p:nvPr/>
        </p:nvSpPr>
        <p:spPr bwMode="invGray">
          <a:xfrm>
            <a:off x="12113288" y="-2001"/>
            <a:ext cx="76835"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6" name="Rectangle 35"/>
          <p:cNvSpPr/>
          <p:nvPr/>
        </p:nvSpPr>
        <p:spPr bwMode="invGray">
          <a:xfrm>
            <a:off x="12059308" y="-2001"/>
            <a:ext cx="3657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7" name="Rectangle 36"/>
          <p:cNvSpPr/>
          <p:nvPr/>
        </p:nvSpPr>
        <p:spPr bwMode="invGray">
          <a:xfrm>
            <a:off x="12033904" y="-2001"/>
            <a:ext cx="12192"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8" name="Rectangle 37"/>
          <p:cNvSpPr/>
          <p:nvPr/>
        </p:nvSpPr>
        <p:spPr bwMode="invGray">
          <a:xfrm>
            <a:off x="11967231" y="-2001"/>
            <a:ext cx="36576"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9" name="Rectangle 38"/>
          <p:cNvSpPr/>
          <p:nvPr/>
        </p:nvSpPr>
        <p:spPr bwMode="invGray">
          <a:xfrm>
            <a:off x="11887569" y="380"/>
            <a:ext cx="73152"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40" name="Rectangle 39"/>
          <p:cNvSpPr/>
          <p:nvPr/>
        </p:nvSpPr>
        <p:spPr bwMode="invGray">
          <a:xfrm>
            <a:off x="11831300" y="380"/>
            <a:ext cx="12192"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4" name="Date Placeholder 13"/>
          <p:cNvSpPr>
            <a:spLocks noGrp="1"/>
          </p:cNvSpPr>
          <p:nvPr>
            <p:ph type="dt" sz="half" idx="2"/>
          </p:nvPr>
        </p:nvSpPr>
        <p:spPr>
          <a:xfrm>
            <a:off x="8782048" y="612648"/>
            <a:ext cx="1276352" cy="457200"/>
          </a:xfrm>
          <a:prstGeom prst="rect">
            <a:avLst/>
          </a:prstGeom>
        </p:spPr>
        <p:txBody>
          <a:bodyPr vert="horz"/>
          <a:lstStyle>
            <a:lvl1pPr algn="l" eaLnBrk="1" latinLnBrk="0" hangingPunct="1">
              <a:defRPr kumimoji="0" sz="800">
                <a:solidFill>
                  <a:schemeClr val="accent2"/>
                </a:solidFill>
              </a:defRPr>
            </a:lvl1pPr>
          </a:lstStyle>
          <a:p>
            <a:fld id="{C20F09E4-6EA4-4BF3-9FC8-FF40373B88E6}" type="datetime1">
              <a:rPr lang="en-US" smtClean="0"/>
              <a:t>7/25/2016</a:t>
            </a:fld>
            <a:endParaRPr lang="en-US" dirty="0"/>
          </a:p>
        </p:txBody>
      </p:sp>
      <p:sp>
        <p:nvSpPr>
          <p:cNvPr id="3" name="Footer Placeholder 2"/>
          <p:cNvSpPr>
            <a:spLocks noGrp="1"/>
          </p:cNvSpPr>
          <p:nvPr>
            <p:ph type="ftr" sz="quarter" idx="3"/>
          </p:nvPr>
        </p:nvSpPr>
        <p:spPr>
          <a:xfrm>
            <a:off x="7010400" y="612648"/>
            <a:ext cx="1767840" cy="457200"/>
          </a:xfrm>
          <a:prstGeom prst="rect">
            <a:avLst/>
          </a:prstGeom>
        </p:spPr>
        <p:txBody>
          <a:bodyPr vert="horz"/>
          <a:lstStyle>
            <a:lvl1pPr algn="r" eaLnBrk="1" latinLnBrk="0" hangingPunct="1">
              <a:defRPr kumimoji="0" sz="800">
                <a:solidFill>
                  <a:schemeClr val="accent2"/>
                </a:solidFill>
              </a:defRPr>
            </a:lvl1pPr>
          </a:lstStyle>
          <a:p>
            <a:endParaRPr lang="en-US" dirty="0"/>
          </a:p>
        </p:txBody>
      </p:sp>
      <p:sp>
        <p:nvSpPr>
          <p:cNvPr id="23" name="Slide Number Placeholder 22"/>
          <p:cNvSpPr>
            <a:spLocks noGrp="1"/>
          </p:cNvSpPr>
          <p:nvPr>
            <p:ph type="sldNum" sz="quarter" idx="4"/>
          </p:nvPr>
        </p:nvSpPr>
        <p:spPr>
          <a:xfrm>
            <a:off x="10899648" y="2272"/>
            <a:ext cx="1016000" cy="365760"/>
          </a:xfrm>
          <a:prstGeom prst="rect">
            <a:avLst/>
          </a:prstGeom>
        </p:spPr>
        <p:txBody>
          <a:bodyPr vert="horz" anchor="b"/>
          <a:lstStyle>
            <a:lvl1pPr algn="r" eaLnBrk="1" latinLnBrk="0" hangingPunct="1">
              <a:defRPr kumimoji="0" sz="1800">
                <a:solidFill>
                  <a:srgbClr val="FFFFFF"/>
                </a:solidFill>
              </a:defRPr>
            </a:lvl1pPr>
          </a:lstStyle>
          <a:p>
            <a:fld id="{401CF334-2D5C-4859-84A6-CA7E6E43FAEB}" type="slidenum">
              <a:rPr lang="en-US" smtClean="0"/>
              <a:t>‹#›</a:t>
            </a:fld>
            <a:endParaRPr lang="en-US" dirty="0"/>
          </a:p>
        </p:txBody>
      </p:sp>
      <p:sp>
        <p:nvSpPr>
          <p:cNvPr id="13" name="Text Placeholder 12"/>
          <p:cNvSpPr>
            <a:spLocks noGrp="1"/>
          </p:cNvSpPr>
          <p:nvPr>
            <p:ph type="body" idx="1"/>
          </p:nvPr>
        </p:nvSpPr>
        <p:spPr>
          <a:xfrm>
            <a:off x="609600" y="2249424"/>
            <a:ext cx="10972800" cy="4325112"/>
          </a:xfrm>
          <a:prstGeom prst="rect">
            <a:avLst/>
          </a:prstGeom>
        </p:spPr>
        <p:txBody>
          <a:bodyPr vert="horz">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Title Placeholder 21"/>
          <p:cNvSpPr>
            <a:spLocks noGrp="1"/>
          </p:cNvSpPr>
          <p:nvPr>
            <p:ph type="title"/>
          </p:nvPr>
        </p:nvSpPr>
        <p:spPr>
          <a:xfrm>
            <a:off x="609600" y="1143000"/>
            <a:ext cx="10972800" cy="1066800"/>
          </a:xfrm>
          <a:prstGeom prst="rect">
            <a:avLst/>
          </a:prstGeom>
        </p:spPr>
        <p:txBody>
          <a:bodyPr vert="horz" anchor="ctr">
            <a:normAutofit/>
          </a:bodyPr>
          <a:lstStyle/>
          <a:p>
            <a:r>
              <a:rPr kumimoji="0" lang="en-US"/>
              <a:t>Click to edit Master title style</a:t>
            </a:r>
            <a:endParaRPr kumimoji="0" lang="en-US" dirty="0"/>
          </a:p>
        </p:txBody>
      </p:sp>
    </p:spTree>
    <p:extLst>
      <p:ext uri="{BB962C8B-B14F-4D97-AF65-F5344CB8AC3E}">
        <p14:creationId xmlns:p14="http://schemas.microsoft.com/office/powerpoint/2010/main" val="213217172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2"/>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tx2"/>
          </a:solidFill>
          <a:latin typeface="+mn-lt"/>
          <a:ea typeface="+mn-ea"/>
          <a:cs typeface="+mn-cs"/>
        </a:defRPr>
      </a:lvl2pPr>
      <a:lvl3pPr marL="923544" indent="-219456" algn="l" rtl="0" eaLnBrk="1" latinLnBrk="0" hangingPunct="1">
        <a:spcBef>
          <a:spcPts val="300"/>
        </a:spcBef>
        <a:buClr>
          <a:schemeClr val="accent1"/>
        </a:buClr>
        <a:buFont typeface="Wingdings 2" panose="05020102010507070707" pitchFamily="18" charset="2"/>
        <a:buChar char=""/>
        <a:defRPr kumimoji="0" sz="2400" kern="1200">
          <a:solidFill>
            <a:schemeClr val="tx2"/>
          </a:solidFill>
          <a:latin typeface="+mn-lt"/>
          <a:ea typeface="+mn-ea"/>
          <a:cs typeface="+mn-cs"/>
        </a:defRPr>
      </a:lvl3pPr>
      <a:lvl4pPr marL="1179576" indent="-201168" algn="l" rtl="0" eaLnBrk="1" latinLnBrk="0" hangingPunct="1">
        <a:spcBef>
          <a:spcPts val="300"/>
        </a:spcBef>
        <a:buClr>
          <a:schemeClr val="accent1"/>
        </a:buClr>
        <a:buFont typeface="Wingdings 2" panose="05020102010507070707" pitchFamily="18" charset="2"/>
        <a:buChar char=""/>
        <a:defRPr kumimoji="0" sz="2200" kern="1200">
          <a:solidFill>
            <a:schemeClr val="tx2"/>
          </a:solidFill>
          <a:latin typeface="+mn-lt"/>
          <a:ea typeface="+mn-ea"/>
          <a:cs typeface="+mn-cs"/>
        </a:defRPr>
      </a:lvl4pPr>
      <a:lvl5pPr marL="1389888" indent="-182880" algn="l" rtl="0" eaLnBrk="1" latinLnBrk="0" hangingPunct="1">
        <a:spcBef>
          <a:spcPts val="300"/>
        </a:spcBef>
        <a:buClr>
          <a:schemeClr val="accent1"/>
        </a:buClr>
        <a:buFont typeface="Wingdings 2" panose="05020102010507070707" pitchFamily="18" charset="2"/>
        <a:buChar char=""/>
        <a:defRPr kumimoji="0" sz="2000" kern="1200">
          <a:solidFill>
            <a:schemeClr val="tx2"/>
          </a:solidFill>
          <a:latin typeface="+mn-lt"/>
          <a:ea typeface="+mn-ea"/>
          <a:cs typeface="+mn-cs"/>
        </a:defRPr>
      </a:lvl5pPr>
      <a:lvl6pPr marL="1609344" indent="-182880" algn="l" rtl="0" eaLnBrk="1" latinLnBrk="0" hangingPunct="1">
        <a:spcBef>
          <a:spcPts val="300"/>
        </a:spcBef>
        <a:buClr>
          <a:schemeClr val="accent1"/>
        </a:buClr>
        <a:buFont typeface="Wingdings 2" panose="05020102010507070707" pitchFamily="18" charset="2"/>
        <a:buChar char=""/>
        <a:defRPr kumimoji="0" sz="1800" kern="1200">
          <a:solidFill>
            <a:schemeClr val="tx2"/>
          </a:solidFill>
          <a:latin typeface="+mn-lt"/>
          <a:ea typeface="+mn-ea"/>
          <a:cs typeface="+mn-cs"/>
        </a:defRPr>
      </a:lvl6pPr>
      <a:lvl7pPr marL="1828800" indent="-182880" algn="l" rtl="0" eaLnBrk="1" latinLnBrk="0" hangingPunct="1">
        <a:spcBef>
          <a:spcPts val="300"/>
        </a:spcBef>
        <a:buClr>
          <a:schemeClr val="accent1"/>
        </a:buClr>
        <a:buFont typeface="Wingdings 2" panose="05020102010507070707" pitchFamily="18" charset="2"/>
        <a:buChar char=""/>
        <a:defRPr kumimoji="0" sz="1600" kern="1200">
          <a:solidFill>
            <a:schemeClr val="tx2"/>
          </a:solidFill>
          <a:latin typeface="+mn-lt"/>
          <a:ea typeface="+mn-ea"/>
          <a:cs typeface="+mn-cs"/>
        </a:defRPr>
      </a:lvl7pPr>
      <a:lvl8pPr marL="2029968" indent="-182880" algn="l" rtl="0" eaLnBrk="1" latinLnBrk="0" hangingPunct="1">
        <a:spcBef>
          <a:spcPts val="300"/>
        </a:spcBef>
        <a:buClr>
          <a:schemeClr val="accent1"/>
        </a:buClr>
        <a:buFont typeface="Wingdings 2" panose="05020102010507070707" pitchFamily="18" charset="2"/>
        <a:buChar char=""/>
        <a:defRPr kumimoji="0" sz="1500" kern="1200">
          <a:solidFill>
            <a:schemeClr val="tx2"/>
          </a:solidFill>
          <a:latin typeface="+mn-lt"/>
          <a:ea typeface="+mn-ea"/>
          <a:cs typeface="+mn-cs"/>
        </a:defRPr>
      </a:lvl8pPr>
      <a:lvl9pPr marL="2240280" indent="-182880" algn="l" rtl="0" eaLnBrk="1" latinLnBrk="0" hangingPunct="1">
        <a:spcBef>
          <a:spcPts val="300"/>
        </a:spcBef>
        <a:buClr>
          <a:schemeClr val="accent1"/>
        </a:buClr>
        <a:buFont typeface="Wingdings 2" panose="05020102010507070707" pitchFamily="18" charset="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orient="horz" pos="4152"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4.xml"/><Relationship Id="rId5" Type="http://schemas.microsoft.com/office/2007/relationships/hdphoto" Target="../media/hdphoto1.wdp"/><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a:t>Presented by</a:t>
            </a:r>
          </a:p>
          <a:p>
            <a:r>
              <a:rPr lang="en-US" dirty="0"/>
              <a:t>EPWORTH UNITED METHODIST CHURCH</a:t>
            </a:r>
          </a:p>
        </p:txBody>
      </p:sp>
      <p:sp>
        <p:nvSpPr>
          <p:cNvPr id="2" name="Title 1"/>
          <p:cNvSpPr>
            <a:spLocks noGrp="1"/>
          </p:cNvSpPr>
          <p:nvPr>
            <p:ph type="ctrTitle"/>
          </p:nvPr>
        </p:nvSpPr>
        <p:spPr/>
        <p:txBody>
          <a:bodyPr/>
          <a:lstStyle/>
          <a:p>
            <a:pPr algn="ctr"/>
            <a:r>
              <a:rPr lang="en-US" dirty="0"/>
              <a:t>SAFE SANCTUARIES</a:t>
            </a:r>
            <a:br>
              <a:rPr lang="en-US" dirty="0"/>
            </a:br>
            <a:endParaRPr lang="en-US" dirty="0"/>
          </a:p>
        </p:txBody>
      </p:sp>
    </p:spTree>
    <p:extLst>
      <p:ext uri="{BB962C8B-B14F-4D97-AF65-F5344CB8AC3E}">
        <p14:creationId xmlns:p14="http://schemas.microsoft.com/office/powerpoint/2010/main" val="706305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descr="Animal abuse soap opera in Lebanon and the region continues... - @ ..."/>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6295610" y="1998785"/>
            <a:ext cx="1097280" cy="1097280"/>
          </a:xfrm>
        </p:spPr>
      </p:pic>
      <p:sp>
        <p:nvSpPr>
          <p:cNvPr id="6" name="Text Placeholder 5"/>
          <p:cNvSpPr>
            <a:spLocks noGrp="1"/>
          </p:cNvSpPr>
          <p:nvPr>
            <p:ph sz="half" idx="1"/>
          </p:nvPr>
        </p:nvSpPr>
        <p:spPr/>
        <p:txBody>
          <a:bodyPr>
            <a:normAutofit/>
          </a:bodyPr>
          <a:lstStyle/>
          <a:p>
            <a:r>
              <a:rPr lang="en-US" sz="2800" dirty="0"/>
              <a:t>Step 1 - Prevention</a:t>
            </a:r>
          </a:p>
          <a:p>
            <a:endParaRPr lang="en-US" sz="2800" dirty="0"/>
          </a:p>
          <a:p>
            <a:endParaRPr lang="en-US" sz="2800" dirty="0"/>
          </a:p>
          <a:p>
            <a:r>
              <a:rPr lang="en-US" sz="2800" dirty="0"/>
              <a:t>STEP 2 - Recognition</a:t>
            </a:r>
          </a:p>
          <a:p>
            <a:endParaRPr lang="en-US" sz="2800" dirty="0"/>
          </a:p>
          <a:p>
            <a:endParaRPr lang="en-US" sz="2800" dirty="0"/>
          </a:p>
          <a:p>
            <a:r>
              <a:rPr lang="en-US" sz="2800" dirty="0"/>
              <a:t>Step 3 - Reporting</a:t>
            </a:r>
          </a:p>
        </p:txBody>
      </p:sp>
      <p:sp>
        <p:nvSpPr>
          <p:cNvPr id="9" name="Title 8"/>
          <p:cNvSpPr>
            <a:spLocks noGrp="1"/>
          </p:cNvSpPr>
          <p:nvPr>
            <p:ph type="title"/>
          </p:nvPr>
        </p:nvSpPr>
        <p:spPr/>
        <p:txBody>
          <a:bodyPr/>
          <a:lstStyle/>
          <a:p>
            <a:pPr algn="ctr"/>
            <a:r>
              <a:rPr lang="en-US" dirty="0"/>
              <a:t>WHAT CAN WE DO?</a:t>
            </a:r>
          </a:p>
        </p:txBody>
      </p:sp>
      <p:pic>
        <p:nvPicPr>
          <p:cNvPr id="7" name="Content Placeholder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95610" y="5236287"/>
            <a:ext cx="1189038" cy="855023"/>
          </a:xfrm>
          <a:prstGeom prst="rect">
            <a:avLst/>
          </a:prstGeom>
        </p:spPr>
      </p:pic>
      <p:pic>
        <p:nvPicPr>
          <p:cNvPr id="8" name="Content Placeholder 1"/>
          <p:cNvPicPr>
            <a:picLocks noChangeAspect="1"/>
          </p:cNvPicPr>
          <p:nvPr/>
        </p:nvPicPr>
        <p:blipFill>
          <a:blip r:embed="rId4" cstate="print">
            <a:extLst>
              <a:ext uri="{BEBA8EAE-BF5A-486C-A8C5-ECC9F3942E4B}">
                <a14:imgProps xmlns:a14="http://schemas.microsoft.com/office/drawing/2010/main">
                  <a14:imgLayer r:embed="rId5">
                    <a14:imgEffect>
                      <a14:artisticPhotocopy/>
                    </a14:imgEffect>
                    <a14:imgEffect>
                      <a14:saturation sat="0"/>
                    </a14:imgEffect>
                  </a14:imgLayer>
                </a14:imgProps>
              </a:ext>
              <a:ext uri="{28A0092B-C50C-407E-A947-70E740481C1C}">
                <a14:useLocalDpi xmlns:a14="http://schemas.microsoft.com/office/drawing/2010/main" val="0"/>
              </a:ext>
            </a:extLst>
          </a:blip>
          <a:stretch>
            <a:fillRect/>
          </a:stretch>
        </p:blipFill>
        <p:spPr>
          <a:xfrm>
            <a:off x="6340048" y="3617536"/>
            <a:ext cx="1008403" cy="1097280"/>
          </a:xfrm>
          <a:prstGeom prst="rect">
            <a:avLst/>
          </a:prstGeom>
        </p:spPr>
      </p:pic>
    </p:spTree>
    <p:extLst>
      <p:ext uri="{BB962C8B-B14F-4D97-AF65-F5344CB8AC3E}">
        <p14:creationId xmlns:p14="http://schemas.microsoft.com/office/powerpoint/2010/main" val="42370393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Animal abuse soap opera in Lebanon and the region continues... - @ ..."/>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95837" y="3111500"/>
            <a:ext cx="2600325" cy="2600325"/>
          </a:xfrm>
        </p:spPr>
      </p:pic>
      <p:sp>
        <p:nvSpPr>
          <p:cNvPr id="2" name="Title 1"/>
          <p:cNvSpPr>
            <a:spLocks noGrp="1"/>
          </p:cNvSpPr>
          <p:nvPr>
            <p:ph type="title"/>
          </p:nvPr>
        </p:nvSpPr>
        <p:spPr/>
        <p:txBody>
          <a:bodyPr/>
          <a:lstStyle/>
          <a:p>
            <a:pPr algn="ctr"/>
            <a:r>
              <a:rPr lang="en-US" dirty="0"/>
              <a:t>STEP 1:  PREVENTION</a:t>
            </a:r>
          </a:p>
        </p:txBody>
      </p:sp>
    </p:spTree>
    <p:extLst>
      <p:ext uri="{BB962C8B-B14F-4D97-AF65-F5344CB8AC3E}">
        <p14:creationId xmlns:p14="http://schemas.microsoft.com/office/powerpoint/2010/main" val="3514341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en-US" dirty="0"/>
              <a:t>PREVENTION</a:t>
            </a:r>
            <a:br>
              <a:rPr lang="en-US" dirty="0"/>
            </a:br>
            <a:r>
              <a:rPr lang="en-US" dirty="0"/>
              <a:t>EPWORTH’S POLICIES Slide 1</a:t>
            </a:r>
          </a:p>
        </p:txBody>
      </p:sp>
      <p:sp>
        <p:nvSpPr>
          <p:cNvPr id="5" name="Content Placeholder 4"/>
          <p:cNvSpPr>
            <a:spLocks noGrp="1"/>
          </p:cNvSpPr>
          <p:nvPr>
            <p:ph idx="1"/>
          </p:nvPr>
        </p:nvSpPr>
        <p:spPr/>
        <p:txBody>
          <a:bodyPr>
            <a:normAutofit fontScale="47500" lnSpcReduction="20000"/>
          </a:bodyPr>
          <a:lstStyle/>
          <a:p>
            <a:r>
              <a:rPr lang="en-US" sz="2900" b="1" dirty="0">
                <a:latin typeface="Arial" panose="020B0604020202020204" pitchFamily="34" charset="0"/>
                <a:cs typeface="Arial" panose="020B0604020202020204" pitchFamily="34" charset="0"/>
              </a:rPr>
              <a:t>A criminal background check should be conducted on all paid employees and volunteers having contact with children under 18 years old.  Checks should be repeated every 3 years.  A legal release statement shall be on file for each person.</a:t>
            </a:r>
          </a:p>
          <a:p>
            <a:endParaRPr lang="en-US" sz="2900" b="1" dirty="0">
              <a:latin typeface="Arial" panose="020B0604020202020204" pitchFamily="34" charset="0"/>
              <a:cs typeface="Arial" panose="020B0604020202020204" pitchFamily="34" charset="0"/>
            </a:endParaRPr>
          </a:p>
          <a:p>
            <a:r>
              <a:rPr lang="en-US" sz="2900" b="1" dirty="0">
                <a:latin typeface="Arial" panose="020B0604020202020204" pitchFamily="34" charset="0"/>
                <a:cs typeface="Arial" panose="020B0604020202020204" pitchFamily="34" charset="0"/>
              </a:rPr>
              <a:t>A volunteer should be a member or attending a church for 6 months before serving.</a:t>
            </a:r>
          </a:p>
          <a:p>
            <a:endParaRPr lang="en-US" sz="2900" b="1" dirty="0">
              <a:latin typeface="Arial" panose="020B0604020202020204" pitchFamily="34" charset="0"/>
              <a:cs typeface="Arial" panose="020B0604020202020204" pitchFamily="34" charset="0"/>
            </a:endParaRPr>
          </a:p>
          <a:p>
            <a:r>
              <a:rPr lang="en-US" sz="2900" b="1" dirty="0">
                <a:latin typeface="Arial" panose="020B0604020202020204" pitchFamily="34" charset="0"/>
                <a:cs typeface="Arial" panose="020B0604020202020204" pitchFamily="34" charset="0"/>
              </a:rPr>
              <a:t>At least 2 adults must be present at any church sponsored program.</a:t>
            </a:r>
          </a:p>
          <a:p>
            <a:endParaRPr lang="en-US" sz="2900" b="1" dirty="0">
              <a:latin typeface="Arial" panose="020B0604020202020204" pitchFamily="34" charset="0"/>
              <a:cs typeface="Arial" panose="020B0604020202020204" pitchFamily="34" charset="0"/>
            </a:endParaRPr>
          </a:p>
          <a:p>
            <a:r>
              <a:rPr lang="en-US" sz="2900" b="1" dirty="0">
                <a:latin typeface="Arial" panose="020B0604020202020204" pitchFamily="34" charset="0"/>
                <a:cs typeface="Arial" panose="020B0604020202020204" pitchFamily="34" charset="0"/>
              </a:rPr>
              <a:t>“Five year older rule” where all who work with children/youth, i.e.  If the oldest youth in the program is 18, all workers must be at least 23 years of age.</a:t>
            </a:r>
          </a:p>
          <a:p>
            <a:endParaRPr lang="en-US" sz="2900" b="1" dirty="0">
              <a:latin typeface="Arial" panose="020B0604020202020204" pitchFamily="34" charset="0"/>
              <a:cs typeface="Arial" panose="020B0604020202020204" pitchFamily="34" charset="0"/>
            </a:endParaRPr>
          </a:p>
          <a:p>
            <a:r>
              <a:rPr lang="en-US" sz="2900" b="1" dirty="0">
                <a:latin typeface="Arial" panose="020B0604020202020204" pitchFamily="34" charset="0"/>
                <a:cs typeface="Arial" panose="020B0604020202020204" pitchFamily="34" charset="0"/>
              </a:rPr>
              <a:t>No workers under the age of 18 without at least one adult also present.</a:t>
            </a:r>
          </a:p>
          <a:p>
            <a:endParaRPr lang="en-US" sz="2900" b="1" dirty="0">
              <a:latin typeface="Arial" panose="020B0604020202020204" pitchFamily="34" charset="0"/>
              <a:cs typeface="Arial" panose="020B0604020202020204" pitchFamily="34" charset="0"/>
            </a:endParaRPr>
          </a:p>
          <a:p>
            <a:r>
              <a:rPr lang="en-US" sz="2900" b="1" dirty="0">
                <a:latin typeface="Arial" panose="020B0604020202020204" pitchFamily="34" charset="0"/>
                <a:cs typeface="Arial" panose="020B0604020202020204" pitchFamily="34" charset="0"/>
              </a:rPr>
              <a:t>Keep doors and hallways secure when children/youth are present.</a:t>
            </a:r>
          </a:p>
          <a:p>
            <a:endParaRPr lang="en-US" sz="2900" b="1" dirty="0">
              <a:latin typeface="Arial" panose="020B0604020202020204" pitchFamily="34" charset="0"/>
              <a:cs typeface="Arial" panose="020B0604020202020204" pitchFamily="34" charset="0"/>
            </a:endParaRPr>
          </a:p>
          <a:p>
            <a:r>
              <a:rPr lang="en-US" sz="2900" b="1" dirty="0">
                <a:latin typeface="Arial" panose="020B0604020202020204" pitchFamily="34" charset="0"/>
                <a:cs typeface="Arial" panose="020B0604020202020204" pitchFamily="34" charset="0"/>
              </a:rPr>
              <a:t>Windows in all classroom/youth, ideally with others present in the vicinity.</a:t>
            </a:r>
          </a:p>
          <a:p>
            <a:endParaRPr lang="en-US" sz="2900" b="1" dirty="0">
              <a:latin typeface="Arial" panose="020B0604020202020204" pitchFamily="34" charset="0"/>
              <a:cs typeface="Arial" panose="020B0604020202020204" pitchFamily="34" charset="0"/>
            </a:endParaRPr>
          </a:p>
          <a:p>
            <a:r>
              <a:rPr lang="en-US" sz="2900" b="1" dirty="0">
                <a:latin typeface="Arial" panose="020B0604020202020204" pitchFamily="34" charset="0"/>
                <a:cs typeface="Arial" panose="020B0604020202020204" pitchFamily="34" charset="0"/>
              </a:rPr>
              <a:t>Open door counseling with children/youth, ideally with other s present in the vicinity.</a:t>
            </a:r>
          </a:p>
          <a:p>
            <a:endParaRPr lang="en-US" sz="2900" b="1" dirty="0">
              <a:latin typeface="Arial" panose="020B0604020202020204" pitchFamily="34" charset="0"/>
              <a:cs typeface="Arial" panose="020B0604020202020204" pitchFamily="34" charset="0"/>
            </a:endParaRPr>
          </a:p>
          <a:p>
            <a:r>
              <a:rPr lang="en-US" sz="2900" b="1" dirty="0">
                <a:latin typeface="Arial" panose="020B0604020202020204" pitchFamily="34" charset="0"/>
                <a:cs typeface="Arial" panose="020B0604020202020204" pitchFamily="34" charset="0"/>
              </a:rPr>
              <a:t>Advance notice to parents/guardians of particulars of all activities in which their child/youth will be participating; with written permission for the child/youth to participate.</a:t>
            </a:r>
          </a:p>
          <a:p>
            <a:pPr marL="109728" indent="0">
              <a:buNone/>
            </a:pPr>
            <a:endParaRPr lang="en-US" dirty="0"/>
          </a:p>
        </p:txBody>
      </p:sp>
    </p:spTree>
    <p:extLst>
      <p:ext uri="{BB962C8B-B14F-4D97-AF65-F5344CB8AC3E}">
        <p14:creationId xmlns:p14="http://schemas.microsoft.com/office/powerpoint/2010/main" val="5595471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1800" b="1" dirty="0">
                <a:latin typeface="Arial" panose="020B0604020202020204" pitchFamily="34" charset="0"/>
                <a:cs typeface="Arial" panose="020B0604020202020204" pitchFamily="34" charset="0"/>
              </a:rPr>
              <a:t>Develop a secured hallway system and allow access only to those dropping off or picking up children.</a:t>
            </a:r>
          </a:p>
          <a:p>
            <a:endParaRPr lang="en-US" sz="1800" b="1" dirty="0">
              <a:latin typeface="Arial" panose="020B0604020202020204" pitchFamily="34" charset="0"/>
              <a:cs typeface="Arial" panose="020B0604020202020204" pitchFamily="34" charset="0"/>
            </a:endParaRPr>
          </a:p>
          <a:p>
            <a:r>
              <a:rPr lang="en-US" sz="1800" b="1" dirty="0">
                <a:latin typeface="Arial" panose="020B0604020202020204" pitchFamily="34" charset="0"/>
                <a:cs typeface="Arial" panose="020B0604020202020204" pitchFamily="34" charset="0"/>
              </a:rPr>
              <a:t>Practice annual fire/weather drills.  Have the fire exit plans posted in every room and in the hallways.  Make sure parents are aware of designated pick up area(s) in event of an emergency.</a:t>
            </a:r>
          </a:p>
          <a:p>
            <a:endParaRPr lang="en-US" sz="1800" b="1" dirty="0">
              <a:latin typeface="Arial" panose="020B0604020202020204" pitchFamily="34" charset="0"/>
              <a:cs typeface="Arial" panose="020B0604020202020204" pitchFamily="34" charset="0"/>
            </a:endParaRPr>
          </a:p>
          <a:p>
            <a:r>
              <a:rPr lang="en-US" sz="1800" b="1" dirty="0">
                <a:latin typeface="Arial" panose="020B0604020202020204" pitchFamily="34" charset="0"/>
                <a:cs typeface="Arial" panose="020B0604020202020204" pitchFamily="34" charset="0"/>
              </a:rPr>
              <a:t>Do routine checks for unsafe toys, equipment, or a faulty security system.</a:t>
            </a:r>
          </a:p>
          <a:p>
            <a:endParaRPr lang="en-US" sz="1800" b="1" dirty="0">
              <a:latin typeface="Arial" panose="020B0604020202020204" pitchFamily="34" charset="0"/>
              <a:cs typeface="Arial" panose="020B0604020202020204" pitchFamily="34" charset="0"/>
            </a:endParaRPr>
          </a:p>
          <a:p>
            <a:r>
              <a:rPr lang="en-US" sz="1800" b="1" dirty="0">
                <a:latin typeface="Arial" panose="020B0604020202020204" pitchFamily="34" charset="0"/>
                <a:cs typeface="Arial" panose="020B0604020202020204" pitchFamily="34" charset="0"/>
              </a:rPr>
              <a:t>Provide an “All About Me” form that includes a profile of a child’s allergies and anything else the parents want the volunteers to know about their child.  Label everything the child brings in so there is no confusion.</a:t>
            </a:r>
          </a:p>
          <a:p>
            <a:endParaRPr lang="en-US" sz="1800" b="1"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p:txBody>
          <a:bodyPr>
            <a:normAutofit fontScale="90000"/>
          </a:bodyPr>
          <a:lstStyle/>
          <a:p>
            <a:pPr algn="ctr"/>
            <a:r>
              <a:rPr lang="en-US" dirty="0"/>
              <a:t>PREVENTION</a:t>
            </a:r>
            <a:br>
              <a:rPr lang="en-US" dirty="0"/>
            </a:br>
            <a:r>
              <a:rPr lang="en-US" dirty="0"/>
              <a:t>EPWORTH’S POLICIES SLIDE 2</a:t>
            </a:r>
          </a:p>
        </p:txBody>
      </p:sp>
    </p:spTree>
    <p:extLst>
      <p:ext uri="{BB962C8B-B14F-4D97-AF65-F5344CB8AC3E}">
        <p14:creationId xmlns:p14="http://schemas.microsoft.com/office/powerpoint/2010/main" val="3816502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b="1" dirty="0">
                <a:latin typeface="Arial" panose="020B0604020202020204" pitchFamily="34" charset="0"/>
                <a:cs typeface="Arial" panose="020B0604020202020204" pitchFamily="34" charset="0"/>
              </a:rPr>
              <a:t>Develop a bathroom policy where the volunteer enters the bathroom first and makes sure it is clear of anyone else.  While the child is inside, the adult guards the door and doesn’t let anyone else in the bathroom until the child leaves.  If a child needs assistance in the bathroom, the two adult rule applies.</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All children fifth grade and under, must be picked up by a parent or designee following any church related activity.</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Post the snack of the day so any allergic reactions can be avoided.</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Post signs on the door in bright colors if someone has an allergy.  Because some children have life-threatening allergies to peanut butter, when peanut butter is on the supply list for the day, suggest an alternative.</a:t>
            </a:r>
          </a:p>
          <a:p>
            <a:endParaRPr lang="en-US" dirty="0"/>
          </a:p>
        </p:txBody>
      </p:sp>
      <p:sp>
        <p:nvSpPr>
          <p:cNvPr id="3" name="Title 2"/>
          <p:cNvSpPr>
            <a:spLocks noGrp="1"/>
          </p:cNvSpPr>
          <p:nvPr>
            <p:ph type="title"/>
          </p:nvPr>
        </p:nvSpPr>
        <p:spPr/>
        <p:txBody>
          <a:bodyPr>
            <a:normAutofit fontScale="90000"/>
          </a:bodyPr>
          <a:lstStyle/>
          <a:p>
            <a:pPr algn="ctr"/>
            <a:r>
              <a:rPr lang="en-US" dirty="0"/>
              <a:t>PREVENTION</a:t>
            </a:r>
            <a:br>
              <a:rPr lang="en-US" dirty="0"/>
            </a:br>
            <a:r>
              <a:rPr lang="en-US" dirty="0"/>
              <a:t>EPWORTH’S POLICIES SLIDE 3</a:t>
            </a:r>
          </a:p>
        </p:txBody>
      </p:sp>
    </p:spTree>
    <p:extLst>
      <p:ext uri="{BB962C8B-B14F-4D97-AF65-F5344CB8AC3E}">
        <p14:creationId xmlns:p14="http://schemas.microsoft.com/office/powerpoint/2010/main" val="9201094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Hard candy, nuts, popcorn and hard vegetable pieces (such as carrots) are potential hazards.  These items should never be given to children who are younger than three years old.  It is okay to give olives, grapes, raisins, hot dogs, cherries, and chips to children who are age 2 and over.</a:t>
            </a:r>
          </a:p>
          <a:p>
            <a:endParaRPr lang="en-US" dirty="0"/>
          </a:p>
          <a:p>
            <a:r>
              <a:rPr lang="en-US" dirty="0"/>
              <a:t>A 50-cent coin is about the same diameter as a young child’s throat.  It would be a good idea to keep a 50-cent coin with teaching supplies to compare it with items you might be using for activities.</a:t>
            </a:r>
          </a:p>
          <a:p>
            <a:endParaRPr lang="en-US" dirty="0"/>
          </a:p>
          <a:p>
            <a:r>
              <a:rPr lang="en-US" dirty="0"/>
              <a:t>Children love to chew on latex balloons, so do not use them!  Substitute </a:t>
            </a:r>
            <a:r>
              <a:rPr lang="en-US" dirty="0" err="1"/>
              <a:t>mylar</a:t>
            </a:r>
            <a:r>
              <a:rPr lang="en-US" dirty="0"/>
              <a:t> balloons that are as attractive and much safer.</a:t>
            </a:r>
          </a:p>
        </p:txBody>
      </p:sp>
      <p:sp>
        <p:nvSpPr>
          <p:cNvPr id="3" name="Title 2"/>
          <p:cNvSpPr>
            <a:spLocks noGrp="1"/>
          </p:cNvSpPr>
          <p:nvPr>
            <p:ph type="title"/>
          </p:nvPr>
        </p:nvSpPr>
        <p:spPr/>
        <p:txBody>
          <a:bodyPr>
            <a:normAutofit fontScale="90000"/>
          </a:bodyPr>
          <a:lstStyle/>
          <a:p>
            <a:pPr algn="ctr"/>
            <a:r>
              <a:rPr lang="en-US" dirty="0"/>
              <a:t>PREVENTION</a:t>
            </a:r>
            <a:br>
              <a:rPr lang="en-US" dirty="0"/>
            </a:br>
            <a:r>
              <a:rPr lang="en-US" dirty="0"/>
              <a:t>EPWORTH’S POLICIES SLIDE 4</a:t>
            </a:r>
          </a:p>
        </p:txBody>
      </p:sp>
    </p:spTree>
    <p:extLst>
      <p:ext uri="{BB962C8B-B14F-4D97-AF65-F5344CB8AC3E}">
        <p14:creationId xmlns:p14="http://schemas.microsoft.com/office/powerpoint/2010/main" val="32187865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If you are using plastic trash bags, be aware of possible hazards.  Children may try to use them in ways you didn’t intend.  Constant supervision is a must (or better yet, use paper trash bags)!</a:t>
            </a:r>
          </a:p>
          <a:p>
            <a:endParaRPr lang="en-US" dirty="0"/>
          </a:p>
          <a:p>
            <a:r>
              <a:rPr lang="en-US" dirty="0"/>
              <a:t>Many 3 and 4 year olds don’t have small motor skills needed to use scissors or other sharp objects and MUST be supervised closely during this part of an activity.  </a:t>
            </a:r>
            <a:r>
              <a:rPr lang="en-US" b="1" dirty="0"/>
              <a:t>As soon as you are done, make sure to put away all sharp items.  Make sure they are all accounted for before you move on to the next activity.</a:t>
            </a:r>
          </a:p>
        </p:txBody>
      </p:sp>
      <p:sp>
        <p:nvSpPr>
          <p:cNvPr id="3" name="Title 2"/>
          <p:cNvSpPr>
            <a:spLocks noGrp="1"/>
          </p:cNvSpPr>
          <p:nvPr>
            <p:ph type="title"/>
          </p:nvPr>
        </p:nvSpPr>
        <p:spPr/>
        <p:txBody>
          <a:bodyPr>
            <a:normAutofit fontScale="90000"/>
          </a:bodyPr>
          <a:lstStyle/>
          <a:p>
            <a:pPr algn="ctr"/>
            <a:r>
              <a:rPr lang="en-US" dirty="0"/>
              <a:t>PREVENTION</a:t>
            </a:r>
            <a:br>
              <a:rPr lang="en-US" dirty="0"/>
            </a:br>
            <a:r>
              <a:rPr lang="en-US" dirty="0"/>
              <a:t>EPWORTH’S POLICIES SLIDE 5</a:t>
            </a:r>
          </a:p>
        </p:txBody>
      </p:sp>
    </p:spTree>
    <p:extLst>
      <p:ext uri="{BB962C8B-B14F-4D97-AF65-F5344CB8AC3E}">
        <p14:creationId xmlns:p14="http://schemas.microsoft.com/office/powerpoint/2010/main" val="2601182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600" dirty="0"/>
              <a:t>Stay in groups of two or more.</a:t>
            </a:r>
          </a:p>
          <a:p>
            <a:r>
              <a:rPr lang="en-US" sz="3600" dirty="0"/>
              <a:t>No male-female pairing without a third person present.</a:t>
            </a:r>
          </a:p>
          <a:p>
            <a:r>
              <a:rPr lang="en-US" sz="3600" dirty="0"/>
              <a:t>Adults must not be alone with children/youth.</a:t>
            </a:r>
          </a:p>
          <a:p>
            <a:r>
              <a:rPr lang="en-US" sz="3600" dirty="0"/>
              <a:t>Maintain appropriate physical boundaries.</a:t>
            </a:r>
          </a:p>
          <a:p>
            <a:r>
              <a:rPr lang="en-US" sz="3600" dirty="0"/>
              <a:t>Hold “Open Door” discussions.</a:t>
            </a:r>
          </a:p>
          <a:p>
            <a:r>
              <a:rPr lang="en-US" sz="3600" dirty="0"/>
              <a:t>Know possible signs of abuse and how to deal with them.</a:t>
            </a:r>
          </a:p>
        </p:txBody>
      </p:sp>
      <p:sp>
        <p:nvSpPr>
          <p:cNvPr id="3" name="Title 2"/>
          <p:cNvSpPr>
            <a:spLocks noGrp="1"/>
          </p:cNvSpPr>
          <p:nvPr>
            <p:ph type="title"/>
          </p:nvPr>
        </p:nvSpPr>
        <p:spPr/>
        <p:txBody>
          <a:bodyPr/>
          <a:lstStyle/>
          <a:p>
            <a:pPr algn="ctr"/>
            <a:r>
              <a:rPr lang="en-US" dirty="0"/>
              <a:t>HELPFUL TIPS</a:t>
            </a:r>
          </a:p>
        </p:txBody>
      </p:sp>
    </p:spTree>
    <p:extLst>
      <p:ext uri="{BB962C8B-B14F-4D97-AF65-F5344CB8AC3E}">
        <p14:creationId xmlns:p14="http://schemas.microsoft.com/office/powerpoint/2010/main" val="702006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b="1" dirty="0"/>
              <a:t>STEP 2:  RECOGNITION</a:t>
            </a:r>
          </a:p>
        </p:txBody>
      </p:sp>
      <p:pic>
        <p:nvPicPr>
          <p:cNvPr id="4" name="Content Placeholder 1"/>
          <p:cNvPicPr>
            <a:picLocks noGrp="1" noChangeAspect="1"/>
          </p:cNvPicPr>
          <p:nvPr>
            <p:ph idx="1"/>
          </p:nvPr>
        </p:nvPicPr>
        <p:blipFill>
          <a:blip r:embed="rId2" cstate="print">
            <a:extLst>
              <a:ext uri="{BEBA8EAE-BF5A-486C-A8C5-ECC9F3942E4B}">
                <a14:imgProps xmlns:a14="http://schemas.microsoft.com/office/drawing/2010/main">
                  <a14:imgLayer r:embed="rId3">
                    <a14:imgEffect>
                      <a14:artisticPhotocopy/>
                    </a14:imgEffect>
                    <a14:imgEffect>
                      <a14:saturation sat="0"/>
                    </a14:imgEffect>
                  </a14:imgLayer>
                </a14:imgProps>
              </a:ext>
              <a:ext uri="{28A0092B-C50C-407E-A947-70E740481C1C}">
                <a14:useLocalDpi xmlns:a14="http://schemas.microsoft.com/office/drawing/2010/main" val="0"/>
              </a:ext>
            </a:extLst>
          </a:blip>
          <a:stretch>
            <a:fillRect/>
          </a:stretch>
        </p:blipFill>
        <p:spPr>
          <a:xfrm>
            <a:off x="4108955" y="2249488"/>
            <a:ext cx="3974090" cy="4324350"/>
          </a:xfrm>
          <a:prstGeom prst="rect">
            <a:avLst/>
          </a:prstGeom>
        </p:spPr>
      </p:pic>
    </p:spTree>
    <p:extLst>
      <p:ext uri="{BB962C8B-B14F-4D97-AF65-F5344CB8AC3E}">
        <p14:creationId xmlns:p14="http://schemas.microsoft.com/office/powerpoint/2010/main" val="3790349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3200" dirty="0"/>
              <a:t>Most child molesters are male.</a:t>
            </a:r>
          </a:p>
          <a:p>
            <a:r>
              <a:rPr lang="en-US" sz="3200" dirty="0"/>
              <a:t>Child molesters usually molest children they know.</a:t>
            </a:r>
          </a:p>
          <a:p>
            <a:r>
              <a:rPr lang="en-US" sz="3200" dirty="0"/>
              <a:t>20% of sex offenders began before the age of 18.</a:t>
            </a:r>
          </a:p>
          <a:p>
            <a:r>
              <a:rPr lang="en-US" sz="3200" dirty="0"/>
              <a:t>The usual offender is between 20-30 years old.</a:t>
            </a:r>
          </a:p>
          <a:p>
            <a:r>
              <a:rPr lang="en-US" sz="3200" dirty="0"/>
              <a:t>Child abusers often are married and have children.</a:t>
            </a:r>
          </a:p>
          <a:p>
            <a:r>
              <a:rPr lang="en-US" sz="3200" dirty="0"/>
              <a:t>A child molester who claims to be religious can still be a threat to children.</a:t>
            </a:r>
          </a:p>
          <a:p>
            <a:r>
              <a:rPr lang="en-US" sz="3200" dirty="0"/>
              <a:t>A child molester may have over 500 victims in a lifetime.</a:t>
            </a:r>
          </a:p>
        </p:txBody>
      </p:sp>
      <p:sp>
        <p:nvSpPr>
          <p:cNvPr id="2" name="Title 1"/>
          <p:cNvSpPr>
            <a:spLocks noGrp="1"/>
          </p:cNvSpPr>
          <p:nvPr>
            <p:ph type="title"/>
          </p:nvPr>
        </p:nvSpPr>
        <p:spPr/>
        <p:txBody>
          <a:bodyPr/>
          <a:lstStyle/>
          <a:p>
            <a:pPr algn="ctr"/>
            <a:r>
              <a:rPr lang="en-US" dirty="0"/>
              <a:t>The Abuser</a:t>
            </a:r>
          </a:p>
        </p:txBody>
      </p:sp>
    </p:spTree>
    <p:extLst>
      <p:ext uri="{BB962C8B-B14F-4D97-AF65-F5344CB8AC3E}">
        <p14:creationId xmlns:p14="http://schemas.microsoft.com/office/powerpoint/2010/main" val="3046085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a:t>In 1996, the General Conference of the UMC adopted a resolution designed to reduce the risk of child sexual abuse in the church.  In part it says, “God calls us to make our churches safe places, protecting children and other vulnerable persons from sexual and ritual abuse.  God calls us to create communities of faith where children and adults grow safe and strong.”</a:t>
            </a:r>
          </a:p>
          <a:p>
            <a:r>
              <a:rPr lang="en-US" dirty="0"/>
              <a:t>The Social Principles of the UMC state:  “children must be protected from economic, physical, emotional and sexual exploitation and abuse”.(#162c)</a:t>
            </a:r>
          </a:p>
          <a:p>
            <a:r>
              <a:rPr lang="en-US" dirty="0"/>
              <a:t>Biblical Foundation:  Matthew 18: 5-6:  “</a:t>
            </a:r>
            <a:r>
              <a:rPr lang="en-US" i="1" dirty="0"/>
              <a:t>And whoever welcomes a little child like this in my name welcomes me.  But if anyone causes one of these little ones who believe in me to sin, it would be better for him to have a large millstone hung around his neck and to be drowned in the depths of the sea.”</a:t>
            </a:r>
          </a:p>
        </p:txBody>
      </p:sp>
      <p:sp>
        <p:nvSpPr>
          <p:cNvPr id="2" name="Title 1"/>
          <p:cNvSpPr>
            <a:spLocks noGrp="1"/>
          </p:cNvSpPr>
          <p:nvPr>
            <p:ph type="title"/>
          </p:nvPr>
        </p:nvSpPr>
        <p:spPr/>
        <p:txBody>
          <a:bodyPr/>
          <a:lstStyle/>
          <a:p>
            <a:pPr algn="ctr"/>
            <a:r>
              <a:rPr lang="en-US" dirty="0"/>
              <a:t>WHAT IS SAFE SANCTUARIES?</a:t>
            </a:r>
          </a:p>
        </p:txBody>
      </p:sp>
    </p:spTree>
    <p:extLst>
      <p:ext uri="{BB962C8B-B14F-4D97-AF65-F5344CB8AC3E}">
        <p14:creationId xmlns:p14="http://schemas.microsoft.com/office/powerpoint/2010/main" val="1851896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idx="1"/>
          </p:nvPr>
        </p:nvSpPr>
        <p:spPr/>
        <p:txBody>
          <a:bodyPr>
            <a:normAutofit fontScale="77500" lnSpcReduction="20000"/>
          </a:bodyPr>
          <a:lstStyle/>
          <a:p>
            <a:r>
              <a:rPr lang="en-US" b="1" dirty="0"/>
              <a:t>Physical Abuse </a:t>
            </a:r>
            <a:r>
              <a:rPr lang="en-US" dirty="0"/>
              <a:t>– include beating, harmful restraint, use of weapon or instrument, or actions that result in or could result in serious injury.</a:t>
            </a:r>
          </a:p>
          <a:p>
            <a:endParaRPr lang="en-US" dirty="0"/>
          </a:p>
          <a:p>
            <a:r>
              <a:rPr lang="en-US" b="1" dirty="0"/>
              <a:t>Sexual Abuse – </a:t>
            </a:r>
            <a:r>
              <a:rPr lang="en-US" dirty="0"/>
              <a:t>sexual behavior that is imposed on a juvenile.  Involves fondling the genital area, masturbation, oral sex or vagina or anal penetration by finger, penis or other object.  Also includes child pornography and use of suggestive behaviors or comments.</a:t>
            </a:r>
          </a:p>
          <a:p>
            <a:endParaRPr lang="en-US" b="1" dirty="0"/>
          </a:p>
          <a:p>
            <a:r>
              <a:rPr lang="en-US" b="1" dirty="0"/>
              <a:t>Emotional Abuse</a:t>
            </a:r>
            <a:r>
              <a:rPr lang="en-US" dirty="0"/>
              <a:t> – expressing attitudes or behaviors towards a child that create serious or emotional or psychological damage as evidenced by the juvenile’s severe anxiety, depression, withdrawal, or aggressive behavior towards self or others.</a:t>
            </a:r>
          </a:p>
          <a:p>
            <a:endParaRPr lang="en-US" b="1" dirty="0"/>
          </a:p>
          <a:p>
            <a:r>
              <a:rPr lang="en-US" b="1" dirty="0"/>
              <a:t>Neglect – </a:t>
            </a:r>
            <a:r>
              <a:rPr lang="en-US" dirty="0"/>
              <a:t>any serious disregard for a juvenile’s supervision, care or discipline.</a:t>
            </a:r>
          </a:p>
          <a:p>
            <a:endParaRPr lang="en-US" b="1" dirty="0"/>
          </a:p>
          <a:p>
            <a:r>
              <a:rPr lang="en-US" b="1" dirty="0"/>
              <a:t>Ritual – </a:t>
            </a:r>
            <a:r>
              <a:rPr lang="en-US" dirty="0"/>
              <a:t>this includes hazing and cultic practices.</a:t>
            </a:r>
            <a:endParaRPr lang="en-US" b="1" dirty="0"/>
          </a:p>
          <a:p>
            <a:endParaRPr lang="en-US" dirty="0"/>
          </a:p>
        </p:txBody>
      </p:sp>
      <p:sp>
        <p:nvSpPr>
          <p:cNvPr id="2" name="Title 1"/>
          <p:cNvSpPr>
            <a:spLocks noGrp="1"/>
          </p:cNvSpPr>
          <p:nvPr>
            <p:ph type="title"/>
          </p:nvPr>
        </p:nvSpPr>
        <p:spPr/>
        <p:txBody>
          <a:bodyPr/>
          <a:lstStyle/>
          <a:p>
            <a:pPr algn="ctr"/>
            <a:r>
              <a:rPr lang="en-US" dirty="0"/>
              <a:t>TYPES OF CHILD ABUSE</a:t>
            </a:r>
          </a:p>
        </p:txBody>
      </p:sp>
    </p:spTree>
    <p:extLst>
      <p:ext uri="{BB962C8B-B14F-4D97-AF65-F5344CB8AC3E}">
        <p14:creationId xmlns:p14="http://schemas.microsoft.com/office/powerpoint/2010/main" val="28225989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u="sng" dirty="0"/>
              <a:t>PHYSICAL ABUSE:</a:t>
            </a:r>
          </a:p>
          <a:p>
            <a:pPr lvl="1"/>
            <a:r>
              <a:rPr lang="en-US" dirty="0"/>
              <a:t>Unexplained bruises in various stages of healing.</a:t>
            </a:r>
          </a:p>
          <a:p>
            <a:pPr lvl="1"/>
            <a:r>
              <a:rPr lang="en-US" dirty="0"/>
              <a:t>Self-destructive behaviors.</a:t>
            </a:r>
          </a:p>
          <a:p>
            <a:pPr lvl="1"/>
            <a:r>
              <a:rPr lang="en-US" dirty="0"/>
              <a:t>Welts, bite marks, bald spots.</a:t>
            </a:r>
          </a:p>
          <a:p>
            <a:pPr lvl="1"/>
            <a:r>
              <a:rPr lang="en-US" dirty="0"/>
              <a:t>Unexplained burns, fractures, injuries or abrasions.</a:t>
            </a:r>
          </a:p>
          <a:p>
            <a:pPr lvl="1"/>
            <a:r>
              <a:rPr lang="en-US" dirty="0"/>
              <a:t>Nervousness, hyperactivity, aggressiveness, disruptive and destructive behaviors.</a:t>
            </a:r>
          </a:p>
          <a:p>
            <a:pPr lvl="1"/>
            <a:r>
              <a:rPr lang="en-US" dirty="0"/>
              <a:t>Fear of parent or caretaker.</a:t>
            </a:r>
          </a:p>
          <a:p>
            <a:pPr lvl="1"/>
            <a:r>
              <a:rPr lang="en-US" dirty="0"/>
              <a:t>Lack of expressed emotion.</a:t>
            </a:r>
          </a:p>
          <a:p>
            <a:pPr lvl="1"/>
            <a:r>
              <a:rPr lang="en-US" dirty="0"/>
              <a:t>Unduly shy, withdrawn and passive.</a:t>
            </a:r>
          </a:p>
          <a:p>
            <a:pPr lvl="1"/>
            <a:r>
              <a:rPr lang="en-US" dirty="0"/>
              <a:t>Persistent or repetitive physical complaints of unclear cause such as headache or belly pain.</a:t>
            </a:r>
          </a:p>
        </p:txBody>
      </p:sp>
      <p:sp>
        <p:nvSpPr>
          <p:cNvPr id="3" name="Title 2"/>
          <p:cNvSpPr>
            <a:spLocks noGrp="1"/>
          </p:cNvSpPr>
          <p:nvPr>
            <p:ph type="title"/>
          </p:nvPr>
        </p:nvSpPr>
        <p:spPr/>
        <p:txBody>
          <a:bodyPr>
            <a:normAutofit fontScale="90000"/>
          </a:bodyPr>
          <a:lstStyle/>
          <a:p>
            <a:pPr algn="ctr"/>
            <a:r>
              <a:rPr lang="en-US" dirty="0"/>
              <a:t>RECOGNITION</a:t>
            </a:r>
            <a:br>
              <a:rPr lang="en-US" dirty="0"/>
            </a:br>
            <a:r>
              <a:rPr lang="en-US" dirty="0"/>
              <a:t>SIGNS OF ABUSE</a:t>
            </a:r>
          </a:p>
        </p:txBody>
      </p:sp>
    </p:spTree>
    <p:extLst>
      <p:ext uri="{BB962C8B-B14F-4D97-AF65-F5344CB8AC3E}">
        <p14:creationId xmlns:p14="http://schemas.microsoft.com/office/powerpoint/2010/main" val="924167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u="sng" dirty="0"/>
              <a:t>EMOTIONAL ABUSE:</a:t>
            </a:r>
          </a:p>
          <a:p>
            <a:pPr lvl="1"/>
            <a:r>
              <a:rPr lang="en-US" dirty="0"/>
              <a:t>Speech Disorders</a:t>
            </a:r>
          </a:p>
          <a:p>
            <a:pPr lvl="1"/>
            <a:r>
              <a:rPr lang="en-US" dirty="0"/>
              <a:t>Delayed physical or emotional development</a:t>
            </a:r>
          </a:p>
          <a:p>
            <a:pPr lvl="1"/>
            <a:r>
              <a:rPr lang="en-US" dirty="0"/>
              <a:t>Ulcers, asthma, severe allergies</a:t>
            </a:r>
          </a:p>
          <a:p>
            <a:pPr lvl="1"/>
            <a:r>
              <a:rPr lang="en-US" dirty="0"/>
              <a:t>Habit disorders such as sucking or rocking</a:t>
            </a:r>
          </a:p>
          <a:p>
            <a:pPr lvl="1"/>
            <a:r>
              <a:rPr lang="en-US" dirty="0"/>
              <a:t>Low self-esteem</a:t>
            </a:r>
          </a:p>
          <a:p>
            <a:pPr lvl="1"/>
            <a:r>
              <a:rPr lang="en-US" dirty="0"/>
              <a:t>Extremely demanding, aggressive, or angry behavior</a:t>
            </a:r>
          </a:p>
          <a:p>
            <a:pPr lvl="1"/>
            <a:r>
              <a:rPr lang="en-US" dirty="0"/>
              <a:t>Anti-social</a:t>
            </a:r>
          </a:p>
          <a:p>
            <a:pPr lvl="1"/>
            <a:r>
              <a:rPr lang="en-US" dirty="0"/>
              <a:t>Attention seeking activities</a:t>
            </a:r>
          </a:p>
          <a:p>
            <a:pPr lvl="1"/>
            <a:r>
              <a:rPr lang="en-US" dirty="0"/>
              <a:t>Delinquent behavior</a:t>
            </a:r>
          </a:p>
          <a:p>
            <a:pPr lvl="1"/>
            <a:r>
              <a:rPr lang="en-US" dirty="0"/>
              <a:t>Depressed or suicidal tendencies</a:t>
            </a:r>
          </a:p>
          <a:p>
            <a:pPr marL="109728" indent="0">
              <a:buNone/>
            </a:pPr>
            <a:r>
              <a:rPr lang="en-US" dirty="0"/>
              <a:t>	</a:t>
            </a:r>
          </a:p>
        </p:txBody>
      </p:sp>
      <p:sp>
        <p:nvSpPr>
          <p:cNvPr id="3" name="Title 2"/>
          <p:cNvSpPr>
            <a:spLocks noGrp="1"/>
          </p:cNvSpPr>
          <p:nvPr>
            <p:ph type="title"/>
          </p:nvPr>
        </p:nvSpPr>
        <p:spPr/>
        <p:txBody>
          <a:bodyPr>
            <a:normAutofit fontScale="90000"/>
          </a:bodyPr>
          <a:lstStyle/>
          <a:p>
            <a:pPr algn="ctr"/>
            <a:r>
              <a:rPr lang="en-US" dirty="0"/>
              <a:t>RECOGNITION</a:t>
            </a:r>
            <a:br>
              <a:rPr lang="en-US" dirty="0"/>
            </a:br>
            <a:r>
              <a:rPr lang="en-US" dirty="0"/>
              <a:t>SIGNS OF ABUSE</a:t>
            </a:r>
          </a:p>
        </p:txBody>
      </p:sp>
    </p:spTree>
    <p:extLst>
      <p:ext uri="{BB962C8B-B14F-4D97-AF65-F5344CB8AC3E}">
        <p14:creationId xmlns:p14="http://schemas.microsoft.com/office/powerpoint/2010/main" val="7174108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u="sng" dirty="0"/>
              <a:t>SEXUAL ABUSE:</a:t>
            </a:r>
          </a:p>
          <a:p>
            <a:pPr lvl="1"/>
            <a:r>
              <a:rPr lang="en-US" dirty="0"/>
              <a:t>Exhibiting sexual behaviors that are not appropriate for age</a:t>
            </a:r>
          </a:p>
          <a:p>
            <a:pPr lvl="1"/>
            <a:r>
              <a:rPr lang="en-US" dirty="0"/>
              <a:t>A sophisticated and detailed understanding of sexual behavior</a:t>
            </a:r>
          </a:p>
          <a:p>
            <a:pPr lvl="1"/>
            <a:r>
              <a:rPr lang="en-US" dirty="0"/>
              <a:t>Reversion to bed-wetting, speech loss and thumb sucking</a:t>
            </a:r>
          </a:p>
          <a:p>
            <a:pPr lvl="1"/>
            <a:r>
              <a:rPr lang="en-US" dirty="0"/>
              <a:t>Sleep disturbances or nightmares</a:t>
            </a:r>
          </a:p>
          <a:p>
            <a:pPr lvl="1"/>
            <a:r>
              <a:rPr lang="en-US" dirty="0"/>
              <a:t>Pain, itching, bruises, or bleeding around the genital area</a:t>
            </a:r>
          </a:p>
          <a:p>
            <a:pPr lvl="1"/>
            <a:r>
              <a:rPr lang="en-US" dirty="0"/>
              <a:t>Venereal Disease</a:t>
            </a:r>
          </a:p>
          <a:p>
            <a:pPr lvl="1"/>
            <a:r>
              <a:rPr lang="en-US" dirty="0"/>
              <a:t>Frequent urinary tract or yeast infections</a:t>
            </a:r>
          </a:p>
          <a:p>
            <a:pPr lvl="1"/>
            <a:r>
              <a:rPr lang="en-US" dirty="0"/>
              <a:t>Difficulty walking or sitting</a:t>
            </a:r>
          </a:p>
          <a:p>
            <a:pPr lvl="1"/>
            <a:r>
              <a:rPr lang="en-US" dirty="0"/>
              <a:t>May also exhibit the other behaviors for abuse.</a:t>
            </a:r>
          </a:p>
        </p:txBody>
      </p:sp>
      <p:sp>
        <p:nvSpPr>
          <p:cNvPr id="3" name="Title 2"/>
          <p:cNvSpPr>
            <a:spLocks noGrp="1"/>
          </p:cNvSpPr>
          <p:nvPr>
            <p:ph type="title"/>
          </p:nvPr>
        </p:nvSpPr>
        <p:spPr/>
        <p:txBody>
          <a:bodyPr>
            <a:normAutofit fontScale="90000"/>
          </a:bodyPr>
          <a:lstStyle/>
          <a:p>
            <a:pPr algn="ctr"/>
            <a:r>
              <a:rPr lang="en-US" dirty="0"/>
              <a:t>RECOGNITION</a:t>
            </a:r>
            <a:br>
              <a:rPr lang="en-US" dirty="0"/>
            </a:br>
            <a:r>
              <a:rPr lang="en-US" dirty="0"/>
              <a:t>SIGNS OF ABUSE</a:t>
            </a:r>
          </a:p>
        </p:txBody>
      </p:sp>
    </p:spTree>
    <p:extLst>
      <p:ext uri="{BB962C8B-B14F-4D97-AF65-F5344CB8AC3E}">
        <p14:creationId xmlns:p14="http://schemas.microsoft.com/office/powerpoint/2010/main" val="2491377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u="sng" dirty="0"/>
              <a:t>NEGLECT:</a:t>
            </a:r>
          </a:p>
          <a:p>
            <a:pPr lvl="1"/>
            <a:r>
              <a:rPr lang="en-US" dirty="0"/>
              <a:t>Abandonment by parent or caregiver</a:t>
            </a:r>
          </a:p>
          <a:p>
            <a:pPr lvl="1"/>
            <a:r>
              <a:rPr lang="en-US" dirty="0"/>
              <a:t>Unattended medical needs</a:t>
            </a:r>
          </a:p>
          <a:p>
            <a:pPr lvl="1"/>
            <a:r>
              <a:rPr lang="en-US" dirty="0"/>
              <a:t>Constant lack of supervision</a:t>
            </a:r>
          </a:p>
          <a:p>
            <a:pPr lvl="1"/>
            <a:r>
              <a:rPr lang="en-US" dirty="0"/>
              <a:t>Consistent hunger, inappropriate dress, poor hygiene (dirty clothes, skin and hair)</a:t>
            </a:r>
          </a:p>
          <a:p>
            <a:pPr lvl="1"/>
            <a:r>
              <a:rPr lang="en-US" dirty="0"/>
              <a:t>Lice, distended stomach</a:t>
            </a:r>
          </a:p>
          <a:p>
            <a:pPr lvl="1"/>
            <a:r>
              <a:rPr lang="en-US" dirty="0"/>
              <a:t>Poor social skills</a:t>
            </a:r>
          </a:p>
          <a:p>
            <a:pPr lvl="1"/>
            <a:r>
              <a:rPr lang="en-US" dirty="0"/>
              <a:t>Pale, listless, begs or steals food, frequent absence from school</a:t>
            </a:r>
          </a:p>
          <a:p>
            <a:pPr lvl="1"/>
            <a:r>
              <a:rPr lang="en-US" dirty="0"/>
              <a:t>Falls asleep in class</a:t>
            </a:r>
          </a:p>
          <a:p>
            <a:pPr lvl="1"/>
            <a:r>
              <a:rPr lang="en-US" dirty="0"/>
              <a:t>Unduly shy, withdrawn and passive</a:t>
            </a:r>
          </a:p>
          <a:p>
            <a:pPr lvl="1"/>
            <a:endParaRPr lang="en-US" dirty="0"/>
          </a:p>
        </p:txBody>
      </p:sp>
      <p:sp>
        <p:nvSpPr>
          <p:cNvPr id="3" name="Title 2"/>
          <p:cNvSpPr>
            <a:spLocks noGrp="1"/>
          </p:cNvSpPr>
          <p:nvPr>
            <p:ph type="title"/>
          </p:nvPr>
        </p:nvSpPr>
        <p:spPr/>
        <p:txBody>
          <a:bodyPr>
            <a:normAutofit fontScale="90000"/>
          </a:bodyPr>
          <a:lstStyle/>
          <a:p>
            <a:pPr algn="ctr"/>
            <a:r>
              <a:rPr lang="en-US" dirty="0"/>
              <a:t>RECOGNITION</a:t>
            </a:r>
            <a:br>
              <a:rPr lang="en-US" dirty="0"/>
            </a:br>
            <a:r>
              <a:rPr lang="en-US" dirty="0"/>
              <a:t>SIGNS OF ABUSE</a:t>
            </a:r>
          </a:p>
        </p:txBody>
      </p:sp>
    </p:spTree>
    <p:extLst>
      <p:ext uri="{BB962C8B-B14F-4D97-AF65-F5344CB8AC3E}">
        <p14:creationId xmlns:p14="http://schemas.microsoft.com/office/powerpoint/2010/main" val="1579443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u="sng" dirty="0"/>
              <a:t>VERBAL:</a:t>
            </a:r>
          </a:p>
          <a:p>
            <a:pPr lvl="1"/>
            <a:r>
              <a:rPr lang="en-US" dirty="0"/>
              <a:t>I don’t like (a particular worker)</a:t>
            </a:r>
          </a:p>
          <a:p>
            <a:pPr lvl="1"/>
            <a:r>
              <a:rPr lang="en-US" dirty="0"/>
              <a:t>(A church worker) does things to me when we are alone</a:t>
            </a:r>
          </a:p>
          <a:p>
            <a:pPr lvl="1"/>
            <a:r>
              <a:rPr lang="en-US" dirty="0"/>
              <a:t>I don’t like to be alone with ________________</a:t>
            </a:r>
          </a:p>
        </p:txBody>
      </p:sp>
      <p:sp>
        <p:nvSpPr>
          <p:cNvPr id="3" name="Title 2"/>
          <p:cNvSpPr>
            <a:spLocks noGrp="1"/>
          </p:cNvSpPr>
          <p:nvPr>
            <p:ph type="title"/>
          </p:nvPr>
        </p:nvSpPr>
        <p:spPr/>
        <p:txBody>
          <a:bodyPr>
            <a:normAutofit fontScale="90000"/>
          </a:bodyPr>
          <a:lstStyle/>
          <a:p>
            <a:pPr algn="ctr"/>
            <a:r>
              <a:rPr lang="en-US" dirty="0"/>
              <a:t>RECOGNITION</a:t>
            </a:r>
            <a:br>
              <a:rPr lang="en-US" dirty="0"/>
            </a:br>
            <a:r>
              <a:rPr lang="en-US" dirty="0"/>
              <a:t>SIGNS OF ABUSE</a:t>
            </a:r>
          </a:p>
        </p:txBody>
      </p:sp>
    </p:spTree>
    <p:extLst>
      <p:ext uri="{BB962C8B-B14F-4D97-AF65-F5344CB8AC3E}">
        <p14:creationId xmlns:p14="http://schemas.microsoft.com/office/powerpoint/2010/main" val="4182471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b="1" dirty="0"/>
              <a:t>STEP 2:  REPORTING</a:t>
            </a:r>
          </a:p>
        </p:txBody>
      </p:sp>
      <p:pic>
        <p:nvPicPr>
          <p:cNvPr id="1026" name="Picture 2" descr="http://www.notleyhigh.com/images/buttons/ReportAbuseButton.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313044" y="2504661"/>
            <a:ext cx="5671930" cy="29684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02814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u="sng" dirty="0"/>
              <a:t>IMPORTANT:</a:t>
            </a:r>
          </a:p>
          <a:p>
            <a:pPr lvl="1"/>
            <a:r>
              <a:rPr lang="en-US" dirty="0"/>
              <a:t>It is against the law to NOT report child abuse of any type.  Even if abuse did not occur on church grounds or by a church member, you are legally responsible for reporting it.</a:t>
            </a:r>
          </a:p>
          <a:p>
            <a:pPr lvl="1"/>
            <a:r>
              <a:rPr lang="en-US" dirty="0"/>
              <a:t>You do not need to prove that abuse has taken place; you only need reasonable grounds for suspicion.</a:t>
            </a:r>
          </a:p>
          <a:p>
            <a:pPr lvl="1"/>
            <a:r>
              <a:rPr lang="en-US" dirty="0"/>
              <a:t>Your report can be anonymous</a:t>
            </a:r>
          </a:p>
          <a:p>
            <a:pPr lvl="1"/>
            <a:r>
              <a:rPr lang="en-US" dirty="0"/>
              <a:t>You are granted immunity for good-faith reporting.  A person cannot sue you for making the report whether the allegation is true or false.</a:t>
            </a:r>
          </a:p>
        </p:txBody>
      </p:sp>
      <p:sp>
        <p:nvSpPr>
          <p:cNvPr id="3" name="Title 2"/>
          <p:cNvSpPr>
            <a:spLocks noGrp="1"/>
          </p:cNvSpPr>
          <p:nvPr>
            <p:ph type="title"/>
          </p:nvPr>
        </p:nvSpPr>
        <p:spPr/>
        <p:txBody>
          <a:bodyPr/>
          <a:lstStyle/>
          <a:p>
            <a:pPr algn="ctr"/>
            <a:r>
              <a:rPr lang="en-US" dirty="0"/>
              <a:t>REPORTING</a:t>
            </a:r>
          </a:p>
        </p:txBody>
      </p:sp>
    </p:spTree>
    <p:extLst>
      <p:ext uri="{BB962C8B-B14F-4D97-AF65-F5344CB8AC3E}">
        <p14:creationId xmlns:p14="http://schemas.microsoft.com/office/powerpoint/2010/main" val="503548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Notify Event Leader (who will immediately notify the Pastor or Director and he/she will take appropriate action).</a:t>
            </a:r>
          </a:p>
          <a:p>
            <a:r>
              <a:rPr lang="en-US" dirty="0"/>
              <a:t>If Event Leader is the Alleged Abuser, notify the next person up, such as the Pastor or different leader in the church.</a:t>
            </a:r>
          </a:p>
          <a:p>
            <a:r>
              <a:rPr lang="en-US" dirty="0"/>
              <a:t>If Pastor is Alleged Abuser, notify the Director of Children and Youth or the District Superintendent.</a:t>
            </a:r>
          </a:p>
          <a:p>
            <a:r>
              <a:rPr lang="en-US" dirty="0"/>
              <a:t>Key Point:  Notify Someone!!!</a:t>
            </a:r>
          </a:p>
        </p:txBody>
      </p:sp>
      <p:sp>
        <p:nvSpPr>
          <p:cNvPr id="3" name="Title 2"/>
          <p:cNvSpPr>
            <a:spLocks noGrp="1"/>
          </p:cNvSpPr>
          <p:nvPr>
            <p:ph type="title"/>
          </p:nvPr>
        </p:nvSpPr>
        <p:spPr/>
        <p:txBody>
          <a:bodyPr>
            <a:normAutofit fontScale="90000"/>
          </a:bodyPr>
          <a:lstStyle/>
          <a:p>
            <a:pPr algn="ctr"/>
            <a:r>
              <a:rPr lang="en-US" dirty="0"/>
              <a:t>Reporting</a:t>
            </a:r>
            <a:br>
              <a:rPr lang="en-US" dirty="0"/>
            </a:br>
            <a:r>
              <a:rPr lang="en-US" dirty="0"/>
              <a:t>Plan for Reporting Abuse</a:t>
            </a:r>
          </a:p>
        </p:txBody>
      </p:sp>
    </p:spTree>
    <p:extLst>
      <p:ext uri="{BB962C8B-B14F-4D97-AF65-F5344CB8AC3E}">
        <p14:creationId xmlns:p14="http://schemas.microsoft.com/office/powerpoint/2010/main" val="2832611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Call Department of Social Services-Child Protective Services Unit @ </a:t>
            </a:r>
          </a:p>
          <a:p>
            <a:pPr marL="109728" indent="0">
              <a:buNone/>
            </a:pPr>
            <a:r>
              <a:rPr lang="en-US" dirty="0"/>
              <a:t>	919-733-2580.  It is helpful if you can share the following 	information:</a:t>
            </a:r>
          </a:p>
          <a:p>
            <a:pPr marL="109728" indent="0">
              <a:buNone/>
            </a:pPr>
            <a:endParaRPr lang="en-US" dirty="0"/>
          </a:p>
          <a:p>
            <a:pPr lvl="1"/>
            <a:r>
              <a:rPr lang="en-US" dirty="0"/>
              <a:t>Name, age and address for the child</a:t>
            </a:r>
          </a:p>
          <a:p>
            <a:pPr lvl="1"/>
            <a:r>
              <a:rPr lang="en-US" dirty="0"/>
              <a:t>Name, age and address for parents, guardians, caretakers</a:t>
            </a:r>
          </a:p>
          <a:p>
            <a:pPr lvl="1"/>
            <a:r>
              <a:rPr lang="en-US" dirty="0"/>
              <a:t>Child’s condition</a:t>
            </a:r>
          </a:p>
          <a:p>
            <a:pPr lvl="1"/>
            <a:r>
              <a:rPr lang="en-US" dirty="0"/>
              <a:t>Information on factors affecting a social worker’s safety</a:t>
            </a:r>
          </a:p>
          <a:p>
            <a:pPr lvl="1"/>
            <a:r>
              <a:rPr lang="en-US" dirty="0"/>
              <a:t>Where the child is located at the time the report is made	</a:t>
            </a:r>
          </a:p>
        </p:txBody>
      </p:sp>
      <p:sp>
        <p:nvSpPr>
          <p:cNvPr id="3" name="Title 2"/>
          <p:cNvSpPr>
            <a:spLocks noGrp="1"/>
          </p:cNvSpPr>
          <p:nvPr>
            <p:ph type="title"/>
          </p:nvPr>
        </p:nvSpPr>
        <p:spPr/>
        <p:txBody>
          <a:bodyPr>
            <a:normAutofit fontScale="90000"/>
          </a:bodyPr>
          <a:lstStyle/>
          <a:p>
            <a:pPr algn="ctr"/>
            <a:r>
              <a:rPr lang="en-US" dirty="0"/>
              <a:t>Reporting</a:t>
            </a:r>
            <a:br>
              <a:rPr lang="en-US" dirty="0"/>
            </a:br>
            <a:r>
              <a:rPr lang="en-US" dirty="0"/>
              <a:t>How to Make a Report</a:t>
            </a:r>
          </a:p>
        </p:txBody>
      </p:sp>
    </p:spTree>
    <p:extLst>
      <p:ext uri="{BB962C8B-B14F-4D97-AF65-F5344CB8AC3E}">
        <p14:creationId xmlns:p14="http://schemas.microsoft.com/office/powerpoint/2010/main" val="125023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b="1" dirty="0"/>
              <a:t>Child Abuse – </a:t>
            </a:r>
            <a:r>
              <a:rPr lang="en-US" dirty="0"/>
              <a:t>North Carolina statues define an abused child as:  any juvenile less than 18 years of age whose parent, guardian custodian, or caretaker inflicts or allows serious physical injury by other than accidental means, or creates or allows to be created serious risk of injury, cruel or grossly inappropriate behavior modifications, or sexual abuse.</a:t>
            </a:r>
          </a:p>
          <a:p>
            <a:r>
              <a:rPr lang="en-US" b="1" dirty="0"/>
              <a:t>Child Neglect – </a:t>
            </a:r>
            <a:r>
              <a:rPr lang="en-US" dirty="0"/>
              <a:t>North Carolina statutes define a neglected child as:  any juvenile who does not receive proper care, supervision or disciple form the juvenile’s parent, guardian or caretaker; or who has been abandoned, or not provided necessary medical care, or who lives in an environment injurious to the juveniles’ welfare, or who has been placed for care of adoption in violation of the law.</a:t>
            </a:r>
            <a:endParaRPr lang="en-US" b="1" dirty="0"/>
          </a:p>
        </p:txBody>
      </p:sp>
      <p:sp>
        <p:nvSpPr>
          <p:cNvPr id="3" name="Title 2"/>
          <p:cNvSpPr>
            <a:spLocks noGrp="1"/>
          </p:cNvSpPr>
          <p:nvPr>
            <p:ph type="title"/>
          </p:nvPr>
        </p:nvSpPr>
        <p:spPr/>
        <p:txBody>
          <a:bodyPr/>
          <a:lstStyle/>
          <a:p>
            <a:pPr algn="ctr"/>
            <a:r>
              <a:rPr lang="en-US" dirty="0"/>
              <a:t>WHY WE NEED SAFE SANCTUARY</a:t>
            </a:r>
          </a:p>
        </p:txBody>
      </p:sp>
    </p:spTree>
    <p:extLst>
      <p:ext uri="{BB962C8B-B14F-4D97-AF65-F5344CB8AC3E}">
        <p14:creationId xmlns:p14="http://schemas.microsoft.com/office/powerpoint/2010/main" val="22388126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a:t>DO</a:t>
            </a:r>
            <a:r>
              <a:rPr lang="en-US" dirty="0"/>
              <a:t>:</a:t>
            </a:r>
          </a:p>
          <a:p>
            <a:pPr lvl="1"/>
            <a:r>
              <a:rPr lang="en-US" dirty="0"/>
              <a:t>Listen carefully</a:t>
            </a:r>
          </a:p>
          <a:p>
            <a:pPr lvl="1"/>
            <a:r>
              <a:rPr lang="en-US" dirty="0"/>
              <a:t>Tell the child you believe in him/her</a:t>
            </a:r>
          </a:p>
          <a:p>
            <a:pPr lvl="1"/>
            <a:r>
              <a:rPr lang="en-US" dirty="0"/>
              <a:t>Tell the child it was not his/her fault</a:t>
            </a:r>
          </a:p>
          <a:p>
            <a:pPr lvl="1"/>
            <a:r>
              <a:rPr lang="en-US" dirty="0"/>
              <a:t>Let the child know that you will make a report to help stop the abuse</a:t>
            </a:r>
          </a:p>
        </p:txBody>
      </p:sp>
      <p:sp>
        <p:nvSpPr>
          <p:cNvPr id="3" name="Title 2"/>
          <p:cNvSpPr>
            <a:spLocks noGrp="1"/>
          </p:cNvSpPr>
          <p:nvPr>
            <p:ph type="title"/>
          </p:nvPr>
        </p:nvSpPr>
        <p:spPr/>
        <p:txBody>
          <a:bodyPr/>
          <a:lstStyle/>
          <a:p>
            <a:pPr algn="ctr"/>
            <a:r>
              <a:rPr lang="en-US" dirty="0"/>
              <a:t>Helping a Child</a:t>
            </a:r>
          </a:p>
        </p:txBody>
      </p:sp>
    </p:spTree>
    <p:extLst>
      <p:ext uri="{BB962C8B-B14F-4D97-AF65-F5344CB8AC3E}">
        <p14:creationId xmlns:p14="http://schemas.microsoft.com/office/powerpoint/2010/main" val="36048703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a:t>Do not:</a:t>
            </a:r>
          </a:p>
          <a:p>
            <a:pPr lvl="1"/>
            <a:r>
              <a:rPr lang="en-US" dirty="0"/>
              <a:t>Make promises you cannot keep (like you will not tell anyone)</a:t>
            </a:r>
          </a:p>
          <a:p>
            <a:pPr lvl="1"/>
            <a:r>
              <a:rPr lang="en-US" dirty="0"/>
              <a:t>Push the child into giving details of the abuse</a:t>
            </a:r>
          </a:p>
          <a:p>
            <a:pPr lvl="1"/>
            <a:r>
              <a:rPr lang="en-US" dirty="0"/>
              <a:t>Ask direct questions to the child</a:t>
            </a:r>
          </a:p>
          <a:p>
            <a:pPr lvl="1"/>
            <a:r>
              <a:rPr lang="en-US" dirty="0"/>
              <a:t>Never discuss what the child has told you with others who are not directly involved with getting help</a:t>
            </a:r>
          </a:p>
        </p:txBody>
      </p:sp>
      <p:sp>
        <p:nvSpPr>
          <p:cNvPr id="3" name="Title 2"/>
          <p:cNvSpPr>
            <a:spLocks noGrp="1"/>
          </p:cNvSpPr>
          <p:nvPr>
            <p:ph type="title"/>
          </p:nvPr>
        </p:nvSpPr>
        <p:spPr/>
        <p:txBody>
          <a:bodyPr/>
          <a:lstStyle/>
          <a:p>
            <a:pPr algn="ctr"/>
            <a:r>
              <a:rPr lang="en-US" dirty="0"/>
              <a:t>Helping a Child</a:t>
            </a:r>
          </a:p>
        </p:txBody>
      </p:sp>
    </p:spTree>
    <p:extLst>
      <p:ext uri="{BB962C8B-B14F-4D97-AF65-F5344CB8AC3E}">
        <p14:creationId xmlns:p14="http://schemas.microsoft.com/office/powerpoint/2010/main" val="20395055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Model Test-3 ~ IAS Times"/>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52133" y="2249488"/>
            <a:ext cx="7687733" cy="4324350"/>
          </a:xfrm>
        </p:spPr>
      </p:pic>
      <p:sp>
        <p:nvSpPr>
          <p:cNvPr id="3" name="Title 2"/>
          <p:cNvSpPr>
            <a:spLocks noGrp="1"/>
          </p:cNvSpPr>
          <p:nvPr>
            <p:ph type="title"/>
          </p:nvPr>
        </p:nvSpPr>
        <p:spPr/>
        <p:txBody>
          <a:bodyPr/>
          <a:lstStyle/>
          <a:p>
            <a:pPr algn="ctr"/>
            <a:r>
              <a:rPr lang="en-US" dirty="0"/>
              <a:t>Time for a Pop Quiz!</a:t>
            </a:r>
          </a:p>
        </p:txBody>
      </p:sp>
    </p:spTree>
    <p:extLst>
      <p:ext uri="{BB962C8B-B14F-4D97-AF65-F5344CB8AC3E}">
        <p14:creationId xmlns:p14="http://schemas.microsoft.com/office/powerpoint/2010/main" val="4243520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dirty="0"/>
              <a:t>At the very least, how many adults must be present with preschoolers and children during school and church activities?</a:t>
            </a:r>
          </a:p>
          <a:p>
            <a:pPr marL="109728" indent="0">
              <a:buNone/>
            </a:pPr>
            <a:endParaRPr lang="en-US" dirty="0"/>
          </a:p>
          <a:p>
            <a:pPr marL="624078" indent="-514350">
              <a:buFont typeface="+mj-lt"/>
              <a:buAutoNum type="arabicPeriod"/>
            </a:pPr>
            <a:r>
              <a:rPr lang="en-US" dirty="0"/>
              <a:t>One</a:t>
            </a:r>
          </a:p>
          <a:p>
            <a:pPr marL="624078" indent="-514350">
              <a:buFont typeface="+mj-lt"/>
              <a:buAutoNum type="arabicPeriod"/>
            </a:pPr>
            <a:r>
              <a:rPr lang="en-US" dirty="0"/>
              <a:t>Two</a:t>
            </a:r>
          </a:p>
          <a:p>
            <a:pPr marL="624078" indent="-514350">
              <a:buFont typeface="+mj-lt"/>
              <a:buAutoNum type="arabicPeriod"/>
            </a:pPr>
            <a:r>
              <a:rPr lang="en-US" dirty="0"/>
              <a:t>Three or more</a:t>
            </a:r>
          </a:p>
          <a:p>
            <a:pPr marL="624078" indent="-514350">
              <a:buFont typeface="+mj-lt"/>
              <a:buAutoNum type="arabicPeriod"/>
            </a:pPr>
            <a:r>
              <a:rPr lang="en-US" dirty="0"/>
              <a:t>Does not matter—whomever is available at the time.</a:t>
            </a:r>
          </a:p>
          <a:p>
            <a:pPr marL="109728" indent="0">
              <a:buNone/>
            </a:pPr>
            <a:endParaRPr lang="en-US" dirty="0"/>
          </a:p>
          <a:p>
            <a:pPr marL="109728" indent="0">
              <a:buNone/>
            </a:pPr>
            <a:endParaRPr lang="en-US" dirty="0"/>
          </a:p>
        </p:txBody>
      </p:sp>
      <p:sp>
        <p:nvSpPr>
          <p:cNvPr id="3" name="Title 2"/>
          <p:cNvSpPr>
            <a:spLocks noGrp="1"/>
          </p:cNvSpPr>
          <p:nvPr>
            <p:ph type="title"/>
          </p:nvPr>
        </p:nvSpPr>
        <p:spPr/>
        <p:txBody>
          <a:bodyPr/>
          <a:lstStyle/>
          <a:p>
            <a:pPr algn="ctr"/>
            <a:r>
              <a:rPr lang="en-US" dirty="0"/>
              <a:t>Question 1</a:t>
            </a:r>
          </a:p>
        </p:txBody>
      </p:sp>
    </p:spTree>
    <p:extLst>
      <p:ext uri="{BB962C8B-B14F-4D97-AF65-F5344CB8AC3E}">
        <p14:creationId xmlns:p14="http://schemas.microsoft.com/office/powerpoint/2010/main" val="2239615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109728" indent="0">
              <a:buNone/>
            </a:pPr>
            <a:r>
              <a:rPr lang="en-US" dirty="0"/>
              <a:t>How long should a teacher or volunteer need to be a member or regular attender of Epworth to work with preschool or elementary-aged children?</a:t>
            </a:r>
          </a:p>
          <a:p>
            <a:pPr marL="624078" indent="-514350">
              <a:buFont typeface="+mj-lt"/>
              <a:buAutoNum type="arabicPeriod"/>
            </a:pPr>
            <a:r>
              <a:rPr lang="en-US" dirty="0"/>
              <a:t>One year</a:t>
            </a:r>
          </a:p>
          <a:p>
            <a:pPr marL="624078" indent="-514350">
              <a:buFont typeface="+mj-lt"/>
              <a:buAutoNum type="arabicPeriod"/>
            </a:pPr>
            <a:r>
              <a:rPr lang="en-US" dirty="0"/>
              <a:t>Six months</a:t>
            </a:r>
          </a:p>
          <a:p>
            <a:pPr marL="624078" indent="-514350">
              <a:buFont typeface="+mj-lt"/>
              <a:buAutoNum type="arabicPeriod"/>
            </a:pPr>
            <a:r>
              <a:rPr lang="en-US" dirty="0"/>
              <a:t>Three years</a:t>
            </a:r>
          </a:p>
          <a:p>
            <a:pPr marL="624078" indent="-514350">
              <a:buFont typeface="+mj-lt"/>
              <a:buAutoNum type="arabicPeriod"/>
            </a:pPr>
            <a:r>
              <a:rPr lang="en-US" dirty="0"/>
              <a:t>Does not matter as long as they are religious </a:t>
            </a:r>
          </a:p>
          <a:p>
            <a:pPr marL="109728" indent="0">
              <a:buNone/>
            </a:pPr>
            <a:endParaRPr lang="en-US" dirty="0"/>
          </a:p>
          <a:p>
            <a:pPr marL="109728" indent="0">
              <a:buNone/>
            </a:pPr>
            <a:r>
              <a:rPr lang="en-US" dirty="0"/>
              <a:t>	</a:t>
            </a:r>
          </a:p>
          <a:p>
            <a:pPr marL="109728" indent="0">
              <a:buNone/>
            </a:pPr>
            <a:r>
              <a:rPr lang="en-US" dirty="0"/>
              <a:t>	</a:t>
            </a:r>
          </a:p>
          <a:p>
            <a:pPr marL="624078" indent="-514350">
              <a:buAutoNum type="alphaUcPeriod" startAt="2"/>
            </a:pPr>
            <a:endParaRPr lang="en-US" dirty="0"/>
          </a:p>
          <a:p>
            <a:pPr marL="109728" indent="0">
              <a:buNone/>
            </a:pPr>
            <a:endParaRPr lang="en-US" dirty="0"/>
          </a:p>
        </p:txBody>
      </p:sp>
      <p:sp>
        <p:nvSpPr>
          <p:cNvPr id="3" name="Title 2"/>
          <p:cNvSpPr>
            <a:spLocks noGrp="1"/>
          </p:cNvSpPr>
          <p:nvPr>
            <p:ph type="title"/>
          </p:nvPr>
        </p:nvSpPr>
        <p:spPr/>
        <p:txBody>
          <a:bodyPr/>
          <a:lstStyle/>
          <a:p>
            <a:pPr algn="ctr"/>
            <a:r>
              <a:rPr lang="en-US" dirty="0"/>
              <a:t>Question 2</a:t>
            </a:r>
          </a:p>
        </p:txBody>
      </p:sp>
    </p:spTree>
    <p:extLst>
      <p:ext uri="{BB962C8B-B14F-4D97-AF65-F5344CB8AC3E}">
        <p14:creationId xmlns:p14="http://schemas.microsoft.com/office/powerpoint/2010/main" val="501115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dirty="0"/>
              <a:t>Must an adult always supervise a helper between the ages of 12-17?</a:t>
            </a:r>
          </a:p>
          <a:p>
            <a:pPr marL="109728" indent="0">
              <a:buNone/>
            </a:pPr>
            <a:endParaRPr lang="en-US" dirty="0"/>
          </a:p>
          <a:p>
            <a:pPr marL="624078" indent="-514350">
              <a:buFont typeface="+mj-lt"/>
              <a:buAutoNum type="arabicPeriod"/>
            </a:pPr>
            <a:r>
              <a:rPr lang="en-US" dirty="0"/>
              <a:t>Yes</a:t>
            </a:r>
          </a:p>
          <a:p>
            <a:pPr marL="624078" indent="-514350">
              <a:buFont typeface="+mj-lt"/>
              <a:buAutoNum type="arabicPeriod"/>
            </a:pPr>
            <a:r>
              <a:rPr lang="en-US" dirty="0"/>
              <a:t>No</a:t>
            </a:r>
          </a:p>
          <a:p>
            <a:pPr marL="624078" indent="-514350">
              <a:buFont typeface="+mj-lt"/>
              <a:buAutoNum type="arabicPeriod"/>
            </a:pPr>
            <a:r>
              <a:rPr lang="en-US" dirty="0"/>
              <a:t>It is okay to be unsupervised if the helpers are regular church attenders.</a:t>
            </a:r>
          </a:p>
          <a:p>
            <a:pPr marL="624078" indent="-514350">
              <a:buFont typeface="+mj-lt"/>
              <a:buAutoNum type="arabicPeriod"/>
            </a:pPr>
            <a:endParaRPr lang="en-US" dirty="0"/>
          </a:p>
        </p:txBody>
      </p:sp>
      <p:sp>
        <p:nvSpPr>
          <p:cNvPr id="3" name="Title 2"/>
          <p:cNvSpPr>
            <a:spLocks noGrp="1"/>
          </p:cNvSpPr>
          <p:nvPr>
            <p:ph type="title"/>
          </p:nvPr>
        </p:nvSpPr>
        <p:spPr/>
        <p:txBody>
          <a:bodyPr>
            <a:normAutofit/>
          </a:bodyPr>
          <a:lstStyle/>
          <a:p>
            <a:pPr algn="ctr"/>
            <a:r>
              <a:rPr lang="en-US" dirty="0"/>
              <a:t>Question 3</a:t>
            </a:r>
          </a:p>
        </p:txBody>
      </p:sp>
    </p:spTree>
    <p:extLst>
      <p:ext uri="{BB962C8B-B14F-4D97-AF65-F5344CB8AC3E}">
        <p14:creationId xmlns:p14="http://schemas.microsoft.com/office/powerpoint/2010/main" val="3555742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dirty="0"/>
              <a:t>Should non-workers be allowed to wander into a classroom or children’s area?</a:t>
            </a:r>
          </a:p>
          <a:p>
            <a:pPr marL="109728" indent="0">
              <a:buNone/>
            </a:pPr>
            <a:endParaRPr lang="en-US" dirty="0"/>
          </a:p>
          <a:p>
            <a:pPr marL="624078" indent="-514350">
              <a:buFont typeface="+mj-lt"/>
              <a:buAutoNum type="arabicPeriod"/>
            </a:pPr>
            <a:r>
              <a:rPr lang="en-US" dirty="0"/>
              <a:t>Yes</a:t>
            </a:r>
          </a:p>
          <a:p>
            <a:pPr marL="624078" indent="-514350">
              <a:buFont typeface="+mj-lt"/>
              <a:buAutoNum type="arabicPeriod"/>
            </a:pPr>
            <a:r>
              <a:rPr lang="en-US" dirty="0"/>
              <a:t>No</a:t>
            </a:r>
          </a:p>
          <a:p>
            <a:pPr marL="624078" indent="-514350">
              <a:buFont typeface="+mj-lt"/>
              <a:buAutoNum type="arabicPeriod"/>
            </a:pPr>
            <a:r>
              <a:rPr lang="en-US" dirty="0"/>
              <a:t>It is okay for them to be in the classroom if they are a Carolina fan.</a:t>
            </a:r>
          </a:p>
        </p:txBody>
      </p:sp>
      <p:sp>
        <p:nvSpPr>
          <p:cNvPr id="3" name="Title 2"/>
          <p:cNvSpPr>
            <a:spLocks noGrp="1"/>
          </p:cNvSpPr>
          <p:nvPr>
            <p:ph type="title"/>
          </p:nvPr>
        </p:nvSpPr>
        <p:spPr/>
        <p:txBody>
          <a:bodyPr/>
          <a:lstStyle/>
          <a:p>
            <a:pPr algn="ctr"/>
            <a:r>
              <a:rPr lang="en-US" dirty="0"/>
              <a:t>Question 4</a:t>
            </a:r>
          </a:p>
        </p:txBody>
      </p:sp>
    </p:spTree>
    <p:extLst>
      <p:ext uri="{BB962C8B-B14F-4D97-AF65-F5344CB8AC3E}">
        <p14:creationId xmlns:p14="http://schemas.microsoft.com/office/powerpoint/2010/main" val="14040212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dirty="0"/>
              <a:t>All workers should have a background check every ________ year(s):</a:t>
            </a:r>
          </a:p>
          <a:p>
            <a:pPr marL="109728" indent="0">
              <a:buNone/>
            </a:pPr>
            <a:endParaRPr lang="en-US" dirty="0"/>
          </a:p>
          <a:p>
            <a:pPr marL="624078" indent="-514350">
              <a:buFont typeface="+mj-lt"/>
              <a:buAutoNum type="arabicPeriod"/>
            </a:pPr>
            <a:r>
              <a:rPr lang="en-US" dirty="0"/>
              <a:t>1</a:t>
            </a:r>
          </a:p>
          <a:p>
            <a:pPr marL="624078" indent="-514350">
              <a:buFont typeface="+mj-lt"/>
              <a:buAutoNum type="arabicPeriod"/>
            </a:pPr>
            <a:r>
              <a:rPr lang="en-US" dirty="0"/>
              <a:t>3</a:t>
            </a:r>
          </a:p>
          <a:p>
            <a:pPr marL="624078" indent="-514350">
              <a:buFont typeface="+mj-lt"/>
              <a:buAutoNum type="arabicPeriod"/>
            </a:pPr>
            <a:r>
              <a:rPr lang="en-US" dirty="0"/>
              <a:t>5</a:t>
            </a:r>
          </a:p>
          <a:p>
            <a:pPr marL="624078" indent="-514350">
              <a:buFont typeface="+mj-lt"/>
              <a:buAutoNum type="arabicPeriod"/>
            </a:pPr>
            <a:r>
              <a:rPr lang="en-US" dirty="0"/>
              <a:t>7 years for the Year of Jubilee</a:t>
            </a:r>
          </a:p>
        </p:txBody>
      </p:sp>
      <p:sp>
        <p:nvSpPr>
          <p:cNvPr id="3" name="Title 2"/>
          <p:cNvSpPr>
            <a:spLocks noGrp="1"/>
          </p:cNvSpPr>
          <p:nvPr>
            <p:ph type="title"/>
          </p:nvPr>
        </p:nvSpPr>
        <p:spPr/>
        <p:txBody>
          <a:bodyPr>
            <a:normAutofit/>
          </a:bodyPr>
          <a:lstStyle/>
          <a:p>
            <a:pPr algn="ctr"/>
            <a:r>
              <a:rPr lang="en-US" dirty="0"/>
              <a:t>Question 5</a:t>
            </a:r>
          </a:p>
        </p:txBody>
      </p:sp>
    </p:spTree>
    <p:extLst>
      <p:ext uri="{BB962C8B-B14F-4D97-AF65-F5344CB8AC3E}">
        <p14:creationId xmlns:p14="http://schemas.microsoft.com/office/powerpoint/2010/main" val="12311476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dirty="0"/>
              <a:t>If you ever witness a questionable situation involving an adult and child, what should you immediately do?</a:t>
            </a:r>
          </a:p>
          <a:p>
            <a:pPr marL="109728" indent="0">
              <a:buNone/>
            </a:pPr>
            <a:endParaRPr lang="en-US" dirty="0"/>
          </a:p>
          <a:p>
            <a:pPr marL="624078" indent="-514350">
              <a:buFont typeface="+mj-lt"/>
              <a:buAutoNum type="arabicPeriod"/>
            </a:pPr>
            <a:r>
              <a:rPr lang="en-US" dirty="0"/>
              <a:t>Nothing</a:t>
            </a:r>
          </a:p>
          <a:p>
            <a:pPr marL="624078" indent="-514350">
              <a:buFont typeface="+mj-lt"/>
              <a:buAutoNum type="arabicPeriod"/>
            </a:pPr>
            <a:r>
              <a:rPr lang="en-US" dirty="0"/>
              <a:t>Document it</a:t>
            </a:r>
          </a:p>
          <a:p>
            <a:pPr marL="624078" indent="-514350">
              <a:buFont typeface="+mj-lt"/>
              <a:buAutoNum type="arabicPeriod"/>
            </a:pPr>
            <a:r>
              <a:rPr lang="en-US" dirty="0"/>
              <a:t>Report it to the Event Leader, Pastor and/or Director</a:t>
            </a:r>
          </a:p>
        </p:txBody>
      </p:sp>
      <p:sp>
        <p:nvSpPr>
          <p:cNvPr id="3" name="Title 2"/>
          <p:cNvSpPr>
            <a:spLocks noGrp="1"/>
          </p:cNvSpPr>
          <p:nvPr>
            <p:ph type="title"/>
          </p:nvPr>
        </p:nvSpPr>
        <p:spPr/>
        <p:txBody>
          <a:bodyPr>
            <a:normAutofit/>
          </a:bodyPr>
          <a:lstStyle/>
          <a:p>
            <a:pPr algn="ctr"/>
            <a:r>
              <a:rPr lang="en-US" dirty="0"/>
              <a:t>Question 6</a:t>
            </a:r>
          </a:p>
        </p:txBody>
      </p:sp>
    </p:spTree>
    <p:extLst>
      <p:ext uri="{BB962C8B-B14F-4D97-AF65-F5344CB8AC3E}">
        <p14:creationId xmlns:p14="http://schemas.microsoft.com/office/powerpoint/2010/main" val="4165507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109728" indent="0">
              <a:buNone/>
            </a:pPr>
            <a:r>
              <a:rPr lang="en-US" dirty="0"/>
              <a:t>Please answer True or False to each statement below:</a:t>
            </a:r>
          </a:p>
          <a:p>
            <a:pPr marL="109728" indent="0">
              <a:buNone/>
            </a:pPr>
            <a:r>
              <a:rPr lang="en-US" dirty="0"/>
              <a:t>___________  Child sexual abuse always involves physical contact with children.</a:t>
            </a:r>
          </a:p>
          <a:p>
            <a:pPr marL="109728" indent="0">
              <a:buNone/>
            </a:pPr>
            <a:r>
              <a:rPr lang="en-US" dirty="0"/>
              <a:t>___________  Most child molesters are male.</a:t>
            </a:r>
          </a:p>
          <a:p>
            <a:pPr marL="109728" indent="0">
              <a:buNone/>
            </a:pPr>
            <a:r>
              <a:rPr lang="en-US" dirty="0"/>
              <a:t>___________  Child molesters are usually strangers.</a:t>
            </a:r>
          </a:p>
          <a:p>
            <a:pPr marL="109728" indent="0">
              <a:buNone/>
            </a:pPr>
            <a:r>
              <a:rPr lang="en-US" dirty="0"/>
              <a:t>___________  Most churches screen workers for potential molesters.</a:t>
            </a:r>
          </a:p>
          <a:p>
            <a:pPr marL="109728" indent="0">
              <a:buNone/>
            </a:pPr>
            <a:r>
              <a:rPr lang="en-US" dirty="0"/>
              <a:t>___________  An adult who claims to be religious no longer presents a threat to children.</a:t>
            </a:r>
          </a:p>
          <a:p>
            <a:pPr marL="109728" indent="0">
              <a:buNone/>
            </a:pPr>
            <a:r>
              <a:rPr lang="en-US" dirty="0"/>
              <a:t>___________  A 50-cent coin is about the same diameter as a young child’s throat.</a:t>
            </a:r>
          </a:p>
        </p:txBody>
      </p:sp>
      <p:sp>
        <p:nvSpPr>
          <p:cNvPr id="3" name="Title 2"/>
          <p:cNvSpPr>
            <a:spLocks noGrp="1"/>
          </p:cNvSpPr>
          <p:nvPr>
            <p:ph type="title"/>
          </p:nvPr>
        </p:nvSpPr>
        <p:spPr/>
        <p:txBody>
          <a:bodyPr>
            <a:normAutofit/>
          </a:bodyPr>
          <a:lstStyle/>
          <a:p>
            <a:pPr algn="ctr"/>
            <a:r>
              <a:rPr lang="en-US" dirty="0"/>
              <a:t>True or False</a:t>
            </a:r>
          </a:p>
        </p:txBody>
      </p:sp>
    </p:spTree>
    <p:extLst>
      <p:ext uri="{BB962C8B-B14F-4D97-AF65-F5344CB8AC3E}">
        <p14:creationId xmlns:p14="http://schemas.microsoft.com/office/powerpoint/2010/main" val="1072692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t>THE PROBLEM</a:t>
            </a:r>
          </a:p>
        </p:txBody>
      </p:sp>
      <p:sp>
        <p:nvSpPr>
          <p:cNvPr id="10" name="Content Placeholder 9"/>
          <p:cNvSpPr>
            <a:spLocks noGrp="1"/>
          </p:cNvSpPr>
          <p:nvPr>
            <p:ph idx="1"/>
          </p:nvPr>
        </p:nvSpPr>
        <p:spPr/>
        <p:txBody>
          <a:bodyPr>
            <a:normAutofit lnSpcReduction="10000"/>
          </a:bodyPr>
          <a:lstStyle/>
          <a:p>
            <a:r>
              <a:rPr lang="en-US" dirty="0"/>
              <a:t>Detective Bob Cooke of the Charlotte, North Carolina Police Department stated, “Let the public know that sex abuse is an epidemic.  I don’t think our city realizes what an epidemic it is.”</a:t>
            </a:r>
          </a:p>
          <a:p>
            <a:endParaRPr lang="en-US" dirty="0"/>
          </a:p>
          <a:p>
            <a:r>
              <a:rPr lang="en-US" dirty="0"/>
              <a:t>A canon lawyer warned Catholic bishops that child sexual abuse is the “worst problem the church has faced in centuries”.</a:t>
            </a:r>
          </a:p>
          <a:p>
            <a:endParaRPr lang="en-US" dirty="0"/>
          </a:p>
          <a:p>
            <a:r>
              <a:rPr lang="en-US" dirty="0"/>
              <a:t>The first child sexual abuse lawsuit was filed against a church in 1984.  Since then, thousands of claims have been filed resulting in millions of dollars of expenses.</a:t>
            </a:r>
          </a:p>
        </p:txBody>
      </p:sp>
    </p:spTree>
    <p:extLst>
      <p:ext uri="{BB962C8B-B14F-4D97-AF65-F5344CB8AC3E}">
        <p14:creationId xmlns:p14="http://schemas.microsoft.com/office/powerpoint/2010/main" val="4085485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dirty="0"/>
              <a:t>What are the three steps to stopping child abuse:</a:t>
            </a:r>
          </a:p>
          <a:p>
            <a:pPr marL="109728" indent="0">
              <a:buNone/>
            </a:pPr>
            <a:r>
              <a:rPr lang="en-US" dirty="0"/>
              <a:t>1.  	</a:t>
            </a:r>
          </a:p>
          <a:p>
            <a:pPr marL="109728" indent="0">
              <a:buNone/>
            </a:pPr>
            <a:r>
              <a:rPr lang="en-US" dirty="0"/>
              <a:t>2.  </a:t>
            </a:r>
          </a:p>
          <a:p>
            <a:pPr marL="109728" indent="0">
              <a:buNone/>
            </a:pPr>
            <a:r>
              <a:rPr lang="en-US" dirty="0"/>
              <a:t>3. </a:t>
            </a:r>
          </a:p>
          <a:p>
            <a:pPr marL="109728" indent="0">
              <a:buNone/>
            </a:pPr>
            <a:endParaRPr lang="en-US" dirty="0"/>
          </a:p>
          <a:p>
            <a:pPr marL="109728" indent="0">
              <a:buNone/>
            </a:pPr>
            <a:r>
              <a:rPr lang="en-US" dirty="0"/>
              <a:t>What month is “Child Abuse Prevention Month”?</a:t>
            </a:r>
          </a:p>
          <a:p>
            <a:pPr marL="109728" indent="0">
              <a:buNone/>
            </a:pPr>
            <a:endParaRPr lang="en-US" dirty="0"/>
          </a:p>
          <a:p>
            <a:pPr marL="109728" indent="0">
              <a:buNone/>
            </a:pPr>
            <a:r>
              <a:rPr lang="en-US" dirty="0"/>
              <a:t>_____________________  </a:t>
            </a:r>
          </a:p>
          <a:p>
            <a:pPr marL="109728" indent="0">
              <a:buNone/>
            </a:pPr>
            <a:r>
              <a:rPr lang="en-US" dirty="0"/>
              <a:t> </a:t>
            </a:r>
          </a:p>
        </p:txBody>
      </p:sp>
      <p:sp>
        <p:nvSpPr>
          <p:cNvPr id="3" name="Title 2"/>
          <p:cNvSpPr>
            <a:spLocks noGrp="1"/>
          </p:cNvSpPr>
          <p:nvPr>
            <p:ph type="title"/>
          </p:nvPr>
        </p:nvSpPr>
        <p:spPr/>
        <p:txBody>
          <a:bodyPr/>
          <a:lstStyle/>
          <a:p>
            <a:pPr algn="ctr"/>
            <a:r>
              <a:rPr lang="en-US" dirty="0"/>
              <a:t>Bonus Questions</a:t>
            </a:r>
          </a:p>
        </p:txBody>
      </p:sp>
    </p:spTree>
    <p:extLst>
      <p:ext uri="{BB962C8B-B14F-4D97-AF65-F5344CB8AC3E}">
        <p14:creationId xmlns:p14="http://schemas.microsoft.com/office/powerpoint/2010/main" val="19383599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lgn="ctr">
              <a:buNone/>
            </a:pPr>
            <a:r>
              <a:rPr lang="en-US" sz="4400" u="sng" dirty="0"/>
              <a:t>Only YOU Can Prevent Child Abuse!</a:t>
            </a:r>
          </a:p>
          <a:p>
            <a:pPr marL="109728" indent="0" algn="ctr">
              <a:buNone/>
            </a:pPr>
            <a:endParaRPr lang="en-US" sz="4400" u="sng" dirty="0"/>
          </a:p>
        </p:txBody>
      </p:sp>
      <p:sp>
        <p:nvSpPr>
          <p:cNvPr id="3" name="Title 2"/>
          <p:cNvSpPr>
            <a:spLocks noGrp="1"/>
          </p:cNvSpPr>
          <p:nvPr>
            <p:ph type="title"/>
          </p:nvPr>
        </p:nvSpPr>
        <p:spPr/>
        <p:txBody>
          <a:bodyPr/>
          <a:lstStyle/>
          <a:p>
            <a:pPr algn="ctr"/>
            <a:r>
              <a:rPr lang="en-US" dirty="0"/>
              <a:t>Remember:</a:t>
            </a:r>
          </a:p>
        </p:txBody>
      </p:sp>
      <p:pic>
        <p:nvPicPr>
          <p:cNvPr id="4" name="Picture 3" descr="Get your smokey on. This is the tagline for a new campaign sponsored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14838" y="3008658"/>
            <a:ext cx="3099146" cy="3325881"/>
          </a:xfrm>
          <a:prstGeom prst="rect">
            <a:avLst/>
          </a:prstGeom>
        </p:spPr>
      </p:pic>
    </p:spTree>
    <p:extLst>
      <p:ext uri="{BB962C8B-B14F-4D97-AF65-F5344CB8AC3E}">
        <p14:creationId xmlns:p14="http://schemas.microsoft.com/office/powerpoint/2010/main" val="1041057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err="1"/>
              <a:t>Hammar</a:t>
            </a:r>
            <a:r>
              <a:rPr lang="en-US" sz="2000" dirty="0"/>
              <a:t>, Richard R., Steven C. </a:t>
            </a:r>
            <a:r>
              <a:rPr lang="en-US" sz="2000" dirty="0" err="1"/>
              <a:t>Klipowicz</a:t>
            </a:r>
            <a:r>
              <a:rPr lang="en-US" sz="2000" dirty="0"/>
              <a:t>, and James F. Cobble, Jr. “Reducing the Risk of Child Sexual Abuse” (Matthews; Christian Ministry Resources, 1993.).</a:t>
            </a:r>
          </a:p>
          <a:p>
            <a:r>
              <a:rPr lang="en-US" sz="2000" dirty="0" err="1"/>
              <a:t>Kukla</a:t>
            </a:r>
            <a:r>
              <a:rPr lang="en-US" sz="2000" dirty="0"/>
              <a:t>, Sheri; “Churches Can Reduce Risk of False Allegations”; Facts &amp; Trends, May, 1999; 15,16.</a:t>
            </a:r>
          </a:p>
          <a:p>
            <a:r>
              <a:rPr lang="en-US" sz="2000" dirty="0"/>
              <a:t>Gibbs, David C., Jr., David C. Gibbs III; “Protecting Your Children’s Ministry From Allegations of Child Abuse”; National Liberty Journal; April, 1999; 12.</a:t>
            </a:r>
          </a:p>
          <a:p>
            <a:r>
              <a:rPr lang="en-US" sz="2000" dirty="0"/>
              <a:t>Lawton, Florrie Anne; “Hygiene, Safety and Security”; The Sunday School Leader:  Larger Church Edition; October, 1993; 28,29.</a:t>
            </a:r>
          </a:p>
          <a:p>
            <a:r>
              <a:rPr lang="en-US" sz="2000" dirty="0"/>
              <a:t>Chaffee, Paul; “Accountable Leadership:  A Resource Guide for Sustaining Legal, Financial, and Ethical Integrity in Today’s Congregation” (San Francisco, </a:t>
            </a:r>
            <a:r>
              <a:rPr lang="en-US" sz="2000" dirty="0" err="1"/>
              <a:t>Jossey</a:t>
            </a:r>
            <a:r>
              <a:rPr lang="en-US" sz="2000" dirty="0"/>
              <a:t>-Bass Publishers, 1997).</a:t>
            </a:r>
          </a:p>
          <a:p>
            <a:r>
              <a:rPr lang="en-US" sz="2000" dirty="0"/>
              <a:t>Berkley, James D., General Editor; “Leadership Handbook of Management and Administration:  Practical Insight From a Cross Section of Ministry Leaders”; (Grand Rapids, Baker Books, 1994).</a:t>
            </a:r>
          </a:p>
        </p:txBody>
      </p:sp>
      <p:sp>
        <p:nvSpPr>
          <p:cNvPr id="3" name="Title 2"/>
          <p:cNvSpPr>
            <a:spLocks noGrp="1"/>
          </p:cNvSpPr>
          <p:nvPr>
            <p:ph type="title"/>
          </p:nvPr>
        </p:nvSpPr>
        <p:spPr/>
        <p:txBody>
          <a:bodyPr>
            <a:normAutofit/>
          </a:bodyPr>
          <a:lstStyle/>
          <a:p>
            <a:pPr algn="ctr"/>
            <a:r>
              <a:rPr lang="en-US" dirty="0"/>
              <a:t>Bibliography</a:t>
            </a:r>
          </a:p>
        </p:txBody>
      </p:sp>
      <p:sp>
        <p:nvSpPr>
          <p:cNvPr id="4" name="Date Placeholder 3"/>
          <p:cNvSpPr>
            <a:spLocks noGrp="1"/>
          </p:cNvSpPr>
          <p:nvPr>
            <p:ph type="dt" sz="half" idx="10"/>
          </p:nvPr>
        </p:nvSpPr>
        <p:spPr/>
        <p:txBody>
          <a:bodyPr/>
          <a:lstStyle/>
          <a:p>
            <a:r>
              <a:rPr lang="en-US"/>
              <a:t>7/25/2016</a:t>
            </a:r>
            <a:endParaRPr lang="en-US" dirty="0"/>
          </a:p>
        </p:txBody>
      </p:sp>
      <p:sp>
        <p:nvSpPr>
          <p:cNvPr id="5" name="Footer Placeholder 4"/>
          <p:cNvSpPr>
            <a:spLocks noGrp="1"/>
          </p:cNvSpPr>
          <p:nvPr>
            <p:ph type="ftr" sz="quarter" idx="11"/>
          </p:nvPr>
        </p:nvSpPr>
        <p:spPr/>
        <p:txBody>
          <a:bodyPr/>
          <a:lstStyle/>
          <a:p>
            <a:r>
              <a:rPr lang="en-US"/>
              <a:t>Copyright 2016</a:t>
            </a:r>
            <a:endParaRPr lang="en-US" dirty="0"/>
          </a:p>
        </p:txBody>
      </p:sp>
    </p:spTree>
    <p:extLst>
      <p:ext uri="{BB962C8B-B14F-4D97-AF65-F5344CB8AC3E}">
        <p14:creationId xmlns:p14="http://schemas.microsoft.com/office/powerpoint/2010/main" val="2282060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789043"/>
            <a:ext cx="10972800" cy="5068957"/>
          </a:xfrm>
        </p:spPr>
        <p:txBody>
          <a:bodyPr>
            <a:normAutofit lnSpcReduction="10000"/>
          </a:bodyPr>
          <a:lstStyle/>
          <a:p>
            <a:r>
              <a:rPr lang="en-US" sz="2400" dirty="0"/>
              <a:t>In 2004, over 3,500,000 children were reported for child abuse or neglect according to the National Committee to Prevent Child Abuse.  North Carolina had 29,085 substantiated cases.</a:t>
            </a:r>
          </a:p>
          <a:p>
            <a:endParaRPr lang="en-US" sz="2400" dirty="0"/>
          </a:p>
          <a:p>
            <a:r>
              <a:rPr lang="en-US" sz="2400" dirty="0"/>
              <a:t>Studies have estimated that 1 out of 3 girls and 1 out of 7 boys are sexually abused before the age of 18.  These numbers may be low as many cases go unreported.</a:t>
            </a:r>
          </a:p>
          <a:p>
            <a:endParaRPr lang="en-US" sz="2400" dirty="0"/>
          </a:p>
          <a:p>
            <a:r>
              <a:rPr lang="en-US" sz="2400" dirty="0"/>
              <a:t>2000 deaths each year are attributable to child abuse/neglect according to the National Committee to Prevent Child Abuse.</a:t>
            </a:r>
          </a:p>
          <a:p>
            <a:endParaRPr lang="en-US" sz="2400" dirty="0"/>
          </a:p>
          <a:p>
            <a:r>
              <a:rPr lang="en-US" sz="2400" dirty="0"/>
              <a:t>Broken down, this means that 8,219 children are abused each day; 343 children are abused each hour; nearly 6 children are abused each minute.  </a:t>
            </a:r>
            <a:r>
              <a:rPr lang="en-US" sz="2400" u="sng" dirty="0"/>
              <a:t>In sum, that is one child abused every 10-12 seconds of every hour of every day, including Sunday.</a:t>
            </a:r>
          </a:p>
          <a:p>
            <a:endParaRPr lang="en-US" dirty="0"/>
          </a:p>
          <a:p>
            <a:endParaRPr lang="en-US" dirty="0"/>
          </a:p>
        </p:txBody>
      </p:sp>
      <p:sp>
        <p:nvSpPr>
          <p:cNvPr id="3" name="Title 2"/>
          <p:cNvSpPr>
            <a:spLocks noGrp="1"/>
          </p:cNvSpPr>
          <p:nvPr>
            <p:ph type="title"/>
          </p:nvPr>
        </p:nvSpPr>
        <p:spPr>
          <a:xfrm>
            <a:off x="609600" y="768626"/>
            <a:ext cx="10972800" cy="795131"/>
          </a:xfrm>
        </p:spPr>
        <p:txBody>
          <a:bodyPr/>
          <a:lstStyle/>
          <a:p>
            <a:pPr algn="ctr"/>
            <a:r>
              <a:rPr lang="en-US" dirty="0"/>
              <a:t>THE PROBLEM</a:t>
            </a:r>
          </a:p>
        </p:txBody>
      </p:sp>
    </p:spTree>
    <p:extLst>
      <p:ext uri="{BB962C8B-B14F-4D97-AF65-F5344CB8AC3E}">
        <p14:creationId xmlns:p14="http://schemas.microsoft.com/office/powerpoint/2010/main" val="35698839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In Tennessee, a recent study found over 200 registered sex offenders working in McDonalds.</a:t>
            </a:r>
          </a:p>
          <a:p>
            <a:endParaRPr lang="en-US" dirty="0"/>
          </a:p>
          <a:p>
            <a:r>
              <a:rPr lang="en-US" dirty="0"/>
              <a:t>Wake County has the highest number of registered sex offenders in NC:  666.</a:t>
            </a:r>
          </a:p>
          <a:p>
            <a:endParaRPr lang="en-US" dirty="0"/>
          </a:p>
          <a:p>
            <a:r>
              <a:rPr lang="en-US" dirty="0"/>
              <a:t>Time magazine, in 2002, estimated that 4% of the adult population was sexually interested in children (pedophilia).</a:t>
            </a:r>
          </a:p>
        </p:txBody>
      </p:sp>
      <p:sp>
        <p:nvSpPr>
          <p:cNvPr id="3" name="Title 2"/>
          <p:cNvSpPr>
            <a:spLocks noGrp="1"/>
          </p:cNvSpPr>
          <p:nvPr>
            <p:ph type="title"/>
          </p:nvPr>
        </p:nvSpPr>
        <p:spPr/>
        <p:txBody>
          <a:bodyPr/>
          <a:lstStyle/>
          <a:p>
            <a:pPr algn="ctr"/>
            <a:r>
              <a:rPr lang="en-US" dirty="0"/>
              <a:t>THE PROBLEM</a:t>
            </a:r>
          </a:p>
        </p:txBody>
      </p:sp>
    </p:spTree>
    <p:extLst>
      <p:ext uri="{BB962C8B-B14F-4D97-AF65-F5344CB8AC3E}">
        <p14:creationId xmlns:p14="http://schemas.microsoft.com/office/powerpoint/2010/main" val="3469634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sz="2400" dirty="0"/>
              <a:t>Tragically, child abuse occurs in churches of all kinds.  Studies suggest that the number of adults who were sexually molested or abused as children is as many as 27% of adult females and 16% of adult males were victims of molestation.  So, virtually every congregation has members who are survivors of abuse.  Why is this?</a:t>
            </a:r>
          </a:p>
          <a:p>
            <a:endParaRPr lang="en-US" dirty="0"/>
          </a:p>
          <a:p>
            <a:r>
              <a:rPr lang="en-US" sz="2400" dirty="0"/>
              <a:t>1)  Churches behave as relatively trusting organizations, relying upon their members and their leaders to conduct themselves appropriately.</a:t>
            </a:r>
          </a:p>
          <a:p>
            <a:r>
              <a:rPr lang="en-US" sz="2400" dirty="0"/>
              <a:t>2)  Most churches struggle to get adequate help with their children and youth programs.  A willing volunteer is welcomed relief.  </a:t>
            </a:r>
            <a:r>
              <a:rPr lang="en-US" sz="2400" b="1" dirty="0"/>
              <a:t>As a result, churches are notoriously inactive when it comes to screening its volunteers.</a:t>
            </a:r>
          </a:p>
          <a:p>
            <a:r>
              <a:rPr lang="en-US" sz="2400" dirty="0"/>
              <a:t>3)  Churches routinely provide opportunities for close contact and for close personal relationships with children/youth.  </a:t>
            </a:r>
            <a:r>
              <a:rPr lang="en-US" sz="2400" b="1" dirty="0"/>
              <a:t>People prone to child abuse know that churches and schools are a prime place to find children.</a:t>
            </a:r>
            <a:r>
              <a:rPr lang="en-US" b="1" dirty="0"/>
              <a:t> </a:t>
            </a:r>
          </a:p>
        </p:txBody>
      </p:sp>
      <p:sp>
        <p:nvSpPr>
          <p:cNvPr id="2" name="Title 1"/>
          <p:cNvSpPr>
            <a:spLocks noGrp="1"/>
          </p:cNvSpPr>
          <p:nvPr>
            <p:ph type="title"/>
          </p:nvPr>
        </p:nvSpPr>
        <p:spPr/>
        <p:txBody>
          <a:bodyPr/>
          <a:lstStyle/>
          <a:p>
            <a:pPr algn="ctr"/>
            <a:r>
              <a:rPr lang="en-US" dirty="0"/>
              <a:t>IS THE CHURCH REALLY AT RISK?</a:t>
            </a:r>
          </a:p>
        </p:txBody>
      </p:sp>
    </p:spTree>
    <p:extLst>
      <p:ext uri="{BB962C8B-B14F-4D97-AF65-F5344CB8AC3E}">
        <p14:creationId xmlns:p14="http://schemas.microsoft.com/office/powerpoint/2010/main" val="997860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a:t>Child sexual abuse is a criminal offense in all 50 states.</a:t>
            </a:r>
          </a:p>
          <a:p>
            <a:endParaRPr lang="en-US" dirty="0"/>
          </a:p>
          <a:p>
            <a:r>
              <a:rPr lang="en-US" dirty="0"/>
              <a:t>Church Leaders can be held liable for child sexual abuse.</a:t>
            </a:r>
          </a:p>
          <a:p>
            <a:endParaRPr lang="en-US" dirty="0"/>
          </a:p>
          <a:p>
            <a:r>
              <a:rPr lang="en-US" dirty="0"/>
              <a:t>Media Attention – The media has focused attention on child molestation cases involving church workers.  Front page publicity is given to these cases, and to the astronomical jury verdicts.</a:t>
            </a:r>
          </a:p>
          <a:p>
            <a:endParaRPr lang="en-US" dirty="0"/>
          </a:p>
          <a:p>
            <a:r>
              <a:rPr lang="en-US" dirty="0"/>
              <a:t>Statute of Limitations – Many states have greatly liberalized the period of time during which molestation victims must file a lawsuit.  This has enabled victims to sue churches many years after an incident of molestation.</a:t>
            </a:r>
          </a:p>
        </p:txBody>
      </p:sp>
      <p:sp>
        <p:nvSpPr>
          <p:cNvPr id="2" name="Title 1"/>
          <p:cNvSpPr>
            <a:spLocks noGrp="1"/>
          </p:cNvSpPr>
          <p:nvPr>
            <p:ph type="title"/>
          </p:nvPr>
        </p:nvSpPr>
        <p:spPr/>
        <p:txBody>
          <a:bodyPr/>
          <a:lstStyle/>
          <a:p>
            <a:pPr algn="ctr"/>
            <a:r>
              <a:rPr lang="en-US" dirty="0"/>
              <a:t>THE LEGAL LANDSCAPE</a:t>
            </a:r>
          </a:p>
        </p:txBody>
      </p:sp>
    </p:spTree>
    <p:extLst>
      <p:ext uri="{BB962C8B-B14F-4D97-AF65-F5344CB8AC3E}">
        <p14:creationId xmlns:p14="http://schemas.microsoft.com/office/powerpoint/2010/main" val="3848880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a:t>Harm to the child</a:t>
            </a:r>
          </a:p>
          <a:p>
            <a:r>
              <a:rPr lang="en-US" dirty="0"/>
              <a:t>Divides the community</a:t>
            </a:r>
          </a:p>
          <a:p>
            <a:r>
              <a:rPr lang="en-US" dirty="0"/>
              <a:t>Civil suits</a:t>
            </a:r>
          </a:p>
          <a:p>
            <a:r>
              <a:rPr lang="en-US" dirty="0"/>
              <a:t>Cost of litigation</a:t>
            </a:r>
          </a:p>
          <a:p>
            <a:r>
              <a:rPr lang="en-US" dirty="0"/>
              <a:t>Years of emotional pain for all involved</a:t>
            </a:r>
          </a:p>
          <a:p>
            <a:r>
              <a:rPr lang="en-US" dirty="0"/>
              <a:t>Parents question whether their own children have been victimized.</a:t>
            </a:r>
          </a:p>
          <a:p>
            <a:r>
              <a:rPr lang="en-US" dirty="0"/>
              <a:t>The viability of the church or school is jeopardized.</a:t>
            </a:r>
          </a:p>
          <a:p>
            <a:r>
              <a:rPr lang="en-US" dirty="0"/>
              <a:t>The leaders face blame and guilt for allowing the incident to happen.</a:t>
            </a:r>
          </a:p>
          <a:p>
            <a:endParaRPr lang="en-US" dirty="0"/>
          </a:p>
          <a:p>
            <a:r>
              <a:rPr lang="en-US" dirty="0"/>
              <a:t>Bottom Line:  A single incident of child abuse can devastate any church or school.  So no organization can afford to fail to implement strategies to prevent and reduce abuse to its children and youth.</a:t>
            </a:r>
          </a:p>
          <a:p>
            <a:endParaRPr lang="en-US" dirty="0"/>
          </a:p>
        </p:txBody>
      </p:sp>
      <p:sp>
        <p:nvSpPr>
          <p:cNvPr id="3" name="Title 2"/>
          <p:cNvSpPr>
            <a:spLocks noGrp="1"/>
          </p:cNvSpPr>
          <p:nvPr>
            <p:ph type="title"/>
          </p:nvPr>
        </p:nvSpPr>
        <p:spPr/>
        <p:txBody>
          <a:bodyPr/>
          <a:lstStyle/>
          <a:p>
            <a:pPr algn="ctr"/>
            <a:r>
              <a:rPr lang="en-US" dirty="0"/>
              <a:t>THE EFFECTS OF CHILD ABUSE</a:t>
            </a:r>
          </a:p>
        </p:txBody>
      </p:sp>
    </p:spTree>
    <p:extLst>
      <p:ext uri="{BB962C8B-B14F-4D97-AF65-F5344CB8AC3E}">
        <p14:creationId xmlns:p14="http://schemas.microsoft.com/office/powerpoint/2010/main" val="183761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raining presentation">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extLst>
    <a:ext uri="{05A4C25C-085E-4340-85A3-A5531E510DB2}">
      <thm15:themeFamily xmlns:thm15="http://schemas.microsoft.com/office/thememl/2012/main" name="Training presentation" id="{9308F140-5CDC-477D-BC4D-9C1906451284}" vid="{11C5112C-663B-4E6D-9D3D-2361F8FA32D6}"/>
    </a:ext>
  </a:extLst>
</a:theme>
</file>

<file path=ppt/theme/theme2.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FD44557-C150-4AA7-97B1-62E80215203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Training presentation</Template>
  <TotalTime>0</TotalTime>
  <Words>3057</Words>
  <Application>Microsoft Office PowerPoint</Application>
  <PresentationFormat>Widescreen</PresentationFormat>
  <Paragraphs>302</Paragraphs>
  <Slides>42</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42</vt:i4>
      </vt:variant>
    </vt:vector>
  </HeadingPairs>
  <TitlesOfParts>
    <vt:vector size="47" baseType="lpstr">
      <vt:lpstr>Arial</vt:lpstr>
      <vt:lpstr>Calibri</vt:lpstr>
      <vt:lpstr>Georgia</vt:lpstr>
      <vt:lpstr>Wingdings 2</vt:lpstr>
      <vt:lpstr>Training presentation</vt:lpstr>
      <vt:lpstr>SAFE SANCTUARIES </vt:lpstr>
      <vt:lpstr>WHAT IS SAFE SANCTUARIES?</vt:lpstr>
      <vt:lpstr>WHY WE NEED SAFE SANCTUARY</vt:lpstr>
      <vt:lpstr>THE PROBLEM</vt:lpstr>
      <vt:lpstr>THE PROBLEM</vt:lpstr>
      <vt:lpstr>THE PROBLEM</vt:lpstr>
      <vt:lpstr>IS THE CHURCH REALLY AT RISK?</vt:lpstr>
      <vt:lpstr>THE LEGAL LANDSCAPE</vt:lpstr>
      <vt:lpstr>THE EFFECTS OF CHILD ABUSE</vt:lpstr>
      <vt:lpstr>WHAT CAN WE DO?</vt:lpstr>
      <vt:lpstr>STEP 1:  PREVENTION</vt:lpstr>
      <vt:lpstr>PREVENTION EPWORTH’S POLICIES Slide 1</vt:lpstr>
      <vt:lpstr>PREVENTION EPWORTH’S POLICIES SLIDE 2</vt:lpstr>
      <vt:lpstr>PREVENTION EPWORTH’S POLICIES SLIDE 3</vt:lpstr>
      <vt:lpstr>PREVENTION EPWORTH’S POLICIES SLIDE 4</vt:lpstr>
      <vt:lpstr>PREVENTION EPWORTH’S POLICIES SLIDE 5</vt:lpstr>
      <vt:lpstr>HELPFUL TIPS</vt:lpstr>
      <vt:lpstr>STEP 2:  RECOGNITION</vt:lpstr>
      <vt:lpstr>The Abuser</vt:lpstr>
      <vt:lpstr>TYPES OF CHILD ABUSE</vt:lpstr>
      <vt:lpstr>RECOGNITION SIGNS OF ABUSE</vt:lpstr>
      <vt:lpstr>RECOGNITION SIGNS OF ABUSE</vt:lpstr>
      <vt:lpstr>RECOGNITION SIGNS OF ABUSE</vt:lpstr>
      <vt:lpstr>RECOGNITION SIGNS OF ABUSE</vt:lpstr>
      <vt:lpstr>RECOGNITION SIGNS OF ABUSE</vt:lpstr>
      <vt:lpstr>STEP 2:  REPORTING</vt:lpstr>
      <vt:lpstr>REPORTING</vt:lpstr>
      <vt:lpstr>Reporting Plan for Reporting Abuse</vt:lpstr>
      <vt:lpstr>Reporting How to Make a Report</vt:lpstr>
      <vt:lpstr>Helping a Child</vt:lpstr>
      <vt:lpstr>Helping a Child</vt:lpstr>
      <vt:lpstr>Time for a Pop Quiz!</vt:lpstr>
      <vt:lpstr>Question 1</vt:lpstr>
      <vt:lpstr>Question 2</vt:lpstr>
      <vt:lpstr>Question 3</vt:lpstr>
      <vt:lpstr>Question 4</vt:lpstr>
      <vt:lpstr>Question 5</vt:lpstr>
      <vt:lpstr>Question 6</vt:lpstr>
      <vt:lpstr>True or False</vt:lpstr>
      <vt:lpstr>Bonus Questions</vt:lpstr>
      <vt:lpstr>Remember:</vt:lpstr>
      <vt:lpstr>Bibliography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2016-06-03T13:43:34Z</dcterms:created>
  <dcterms:modified xsi:type="dcterms:W3CDTF">2016-07-25T20:50:59Z</dcterms:modified>
  <cp:contentStatus>Final</cp:contentStatus>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TC034606049991</vt:lpwstr>
  </property>
  <property fmtid="{D5CDD505-2E9C-101B-9397-08002B2CF9AE}" pid="3" name="_MarkAsFinal">
    <vt:bool>true</vt:bool>
  </property>
</Properties>
</file>